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58" r:id="rId4"/>
    <p:sldId id="269" r:id="rId5"/>
    <p:sldId id="270" r:id="rId6"/>
    <p:sldId id="265" r:id="rId7"/>
    <p:sldId id="266" r:id="rId8"/>
    <p:sldId id="26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A049D5-8685-4A01-AB52-60B5D10DAD8B}" type="datetimeFigureOut">
              <a:rPr lang="en-IE" smtClean="0"/>
              <a:pPr/>
              <a:t>02/05/2012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EF772-26C1-4BB9-B208-24256B8080AC}"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2.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2.jpeg"/><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5.jpeg"/><Relationship Id="rId7" Type="http://schemas.openxmlformats.org/officeDocument/2006/relationships/image" Target="../media/image21.jpeg"/><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20.jpeg"/><Relationship Id="rId4" Type="http://schemas.openxmlformats.org/officeDocument/2006/relationships/image" Target="../media/image19.jpeg"/><Relationship Id="rId9" Type="http://schemas.openxmlformats.org/officeDocument/2006/relationships/image" Target="../media/image23.jpeg"/></Relationships>
</file>

<file path=ppt/slides/_rels/slide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30.jpeg"/><Relationship Id="rId18" Type="http://schemas.openxmlformats.org/officeDocument/2006/relationships/image" Target="../media/image27.jpeg"/><Relationship Id="rId3" Type="http://schemas.openxmlformats.org/officeDocument/2006/relationships/image" Target="../media/image5.jpeg"/><Relationship Id="rId7" Type="http://schemas.openxmlformats.org/officeDocument/2006/relationships/image" Target="../media/image14.jpeg"/><Relationship Id="rId12" Type="http://schemas.openxmlformats.org/officeDocument/2006/relationships/image" Target="../media/image21.jpeg"/><Relationship Id="rId17" Type="http://schemas.openxmlformats.org/officeDocument/2006/relationships/image" Target="../media/image20.jpeg"/><Relationship Id="rId2" Type="http://schemas.openxmlformats.org/officeDocument/2006/relationships/image" Target="../media/image2.jpeg"/><Relationship Id="rId16" Type="http://schemas.openxmlformats.org/officeDocument/2006/relationships/image" Target="../media/image31.jpeg"/><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29.jpeg"/><Relationship Id="rId5" Type="http://schemas.openxmlformats.org/officeDocument/2006/relationships/image" Target="../media/image13.jpeg"/><Relationship Id="rId15" Type="http://schemas.openxmlformats.org/officeDocument/2006/relationships/image" Target="../media/image22.jpeg"/><Relationship Id="rId10" Type="http://schemas.openxmlformats.org/officeDocument/2006/relationships/image" Target="../media/image28.jpeg"/><Relationship Id="rId19" Type="http://schemas.openxmlformats.org/officeDocument/2006/relationships/image" Target="../media/image32.jpeg"/><Relationship Id="rId4" Type="http://schemas.openxmlformats.org/officeDocument/2006/relationships/image" Target="../media/image6.jpeg"/><Relationship Id="rId9" Type="http://schemas.openxmlformats.org/officeDocument/2006/relationships/image" Target="../media/image16.jpeg"/><Relationship Id="rId1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loud Callout 24"/>
          <p:cNvSpPr/>
          <p:nvPr/>
        </p:nvSpPr>
        <p:spPr>
          <a:xfrm>
            <a:off x="4800600" y="2667000"/>
            <a:ext cx="3886200" cy="1981200"/>
          </a:xfrm>
          <a:prstGeom prst="cloudCallout">
            <a:avLst>
              <a:gd name="adj1" fmla="val -56624"/>
              <a:gd name="adj2" fmla="val 35198"/>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E"/>
          </a:p>
        </p:txBody>
      </p:sp>
      <p:sp>
        <p:nvSpPr>
          <p:cNvPr id="20" name="Content Placeholder 19"/>
          <p:cNvSpPr>
            <a:spLocks noGrp="1"/>
          </p:cNvSpPr>
          <p:nvPr>
            <p:ph idx="1"/>
          </p:nvPr>
        </p:nvSpPr>
        <p:spPr>
          <a:xfrm>
            <a:off x="152400" y="152400"/>
            <a:ext cx="8839200" cy="6477000"/>
          </a:xfrm>
        </p:spPr>
        <p:txBody>
          <a:bodyPr>
            <a:normAutofit/>
          </a:bodyPr>
          <a:lstStyle/>
          <a:p>
            <a:r>
              <a:rPr lang="ga-IE" sz="2800" dirty="0" smtClean="0"/>
              <a:t>Bhí </a:t>
            </a:r>
            <a:r>
              <a:rPr lang="en-IE" sz="2800" dirty="0" err="1" smtClean="0"/>
              <a:t>Seán</a:t>
            </a:r>
            <a:r>
              <a:rPr lang="ga-IE" sz="2800" dirty="0" smtClean="0"/>
              <a:t> </a:t>
            </a:r>
            <a:r>
              <a:rPr lang="ga-IE" sz="2800" dirty="0" smtClean="0"/>
              <a:t>agus </a:t>
            </a:r>
            <a:r>
              <a:rPr lang="en-IE" sz="2800" dirty="0" smtClean="0"/>
              <a:t>a </a:t>
            </a:r>
            <a:r>
              <a:rPr lang="ga-IE" sz="2800" dirty="0" smtClean="0"/>
              <a:t>b</a:t>
            </a:r>
            <a:r>
              <a:rPr lang="en-IE" sz="2800" dirty="0" smtClean="0"/>
              <a:t>h</a:t>
            </a:r>
            <a:r>
              <a:rPr lang="ga-IE" sz="2800" dirty="0" smtClean="0"/>
              <a:t>ean </a:t>
            </a:r>
            <a:r>
              <a:rPr lang="ga-IE" sz="2800" dirty="0" smtClean="0"/>
              <a:t>sa bhaile le chéile.  Ba mhaith leis an mbean caint </a:t>
            </a:r>
            <a:r>
              <a:rPr lang="ga-IE" sz="2800" dirty="0" smtClean="0"/>
              <a:t>le </a:t>
            </a:r>
            <a:r>
              <a:rPr lang="ga-IE" sz="2800" dirty="0" smtClean="0"/>
              <a:t>Seán, ach bhí sé ag léamh an pháipéir.  Bhí sé tuillte aige, dúirt sé, mar bhí sé ag obair an lá ar fad.  Bhí an bhean ag obair sa teach an lá ar fad ach níor thug an fear aon aird air sin.</a:t>
            </a:r>
          </a:p>
          <a:p>
            <a:pPr>
              <a:buNone/>
            </a:pPr>
            <a:endParaRPr lang="en-IE" dirty="0" smtClean="0"/>
          </a:p>
          <a:p>
            <a:endParaRPr lang="en-IE" dirty="0" smtClean="0"/>
          </a:p>
          <a:p>
            <a:endParaRPr lang="en-IE" dirty="0" smtClean="0"/>
          </a:p>
          <a:p>
            <a:pPr>
              <a:buNone/>
            </a:pPr>
            <a:endParaRPr lang="ga-IE" dirty="0" smtClean="0"/>
          </a:p>
          <a:p>
            <a:endParaRPr lang="ga-IE" dirty="0" smtClean="0"/>
          </a:p>
          <a:p>
            <a:r>
              <a:rPr lang="ga-IE" sz="2800" dirty="0" smtClean="0"/>
              <a:t>Bhí an bheirt cois tine, bhí leanbh ina chodladh sa phram acu agus bhí stéig ag díreo sa chistin dóibh</a:t>
            </a:r>
            <a:r>
              <a:rPr lang="en-IE" sz="2800" dirty="0" smtClean="0"/>
              <a:t>.</a:t>
            </a:r>
            <a:endParaRPr lang="en-IE" sz="2800" dirty="0"/>
          </a:p>
        </p:txBody>
      </p:sp>
      <p:sp>
        <p:nvSpPr>
          <p:cNvPr id="23" name="Cloud Callout 22"/>
          <p:cNvSpPr/>
          <p:nvPr/>
        </p:nvSpPr>
        <p:spPr>
          <a:xfrm>
            <a:off x="2362200" y="2895600"/>
            <a:ext cx="2209800" cy="1600200"/>
          </a:xfrm>
          <a:prstGeom prst="cloudCallout">
            <a:avLst>
              <a:gd name="adj1" fmla="val -67979"/>
              <a:gd name="adj2" fmla="val 2061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E"/>
          </a:p>
        </p:txBody>
      </p:sp>
      <p:pic>
        <p:nvPicPr>
          <p:cNvPr id="21" name="Picture 20" descr="work.jpg"/>
          <p:cNvPicPr>
            <a:picLocks noChangeAspect="1"/>
          </p:cNvPicPr>
          <p:nvPr/>
        </p:nvPicPr>
        <p:blipFill>
          <a:blip r:embed="rId2" cstate="print"/>
          <a:stretch>
            <a:fillRect/>
          </a:stretch>
        </p:blipFill>
        <p:spPr>
          <a:xfrm>
            <a:off x="533400" y="3429000"/>
            <a:ext cx="1209675" cy="1236920"/>
          </a:xfrm>
          <a:prstGeom prst="rect">
            <a:avLst/>
          </a:prstGeom>
        </p:spPr>
      </p:pic>
      <p:pic>
        <p:nvPicPr>
          <p:cNvPr id="22" name="Picture 21" descr="man1.jpg"/>
          <p:cNvPicPr>
            <a:picLocks noChangeAspect="1"/>
          </p:cNvPicPr>
          <p:nvPr/>
        </p:nvPicPr>
        <p:blipFill>
          <a:blip r:embed="rId3" cstate="print"/>
          <a:stretch>
            <a:fillRect/>
          </a:stretch>
        </p:blipFill>
        <p:spPr>
          <a:xfrm>
            <a:off x="3048000" y="3048000"/>
            <a:ext cx="900112" cy="1440178"/>
          </a:xfrm>
          <a:prstGeom prst="rect">
            <a:avLst/>
          </a:prstGeom>
        </p:spPr>
      </p:pic>
      <p:pic>
        <p:nvPicPr>
          <p:cNvPr id="24" name="Picture 23" descr="obair tí.jpg"/>
          <p:cNvPicPr>
            <a:picLocks noChangeAspect="1"/>
          </p:cNvPicPr>
          <p:nvPr/>
        </p:nvPicPr>
        <p:blipFill>
          <a:blip r:embed="rId4" cstate="print"/>
          <a:stretch>
            <a:fillRect/>
          </a:stretch>
        </p:blipFill>
        <p:spPr>
          <a:xfrm>
            <a:off x="5334000" y="2971800"/>
            <a:ext cx="1429243" cy="1528038"/>
          </a:xfrm>
          <a:prstGeom prst="rect">
            <a:avLst/>
          </a:prstGeom>
        </p:spPr>
      </p:pic>
      <p:sp>
        <p:nvSpPr>
          <p:cNvPr id="26" name="Not Equal 25"/>
          <p:cNvSpPr/>
          <p:nvPr/>
        </p:nvSpPr>
        <p:spPr>
          <a:xfrm>
            <a:off x="6705600" y="3276600"/>
            <a:ext cx="609600" cy="3810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7" name="TextBox 26"/>
          <p:cNvSpPr txBox="1"/>
          <p:nvPr/>
        </p:nvSpPr>
        <p:spPr>
          <a:xfrm>
            <a:off x="7391400" y="3200400"/>
            <a:ext cx="990600" cy="461665"/>
          </a:xfrm>
          <a:prstGeom prst="rect">
            <a:avLst/>
          </a:prstGeom>
          <a:noFill/>
        </p:spPr>
        <p:txBody>
          <a:bodyPr wrap="square" rtlCol="0">
            <a:spAutoFit/>
          </a:bodyPr>
          <a:lstStyle/>
          <a:p>
            <a:r>
              <a:rPr lang="en-IE" sz="2400" b="1" dirty="0" err="1" smtClean="0"/>
              <a:t>obair</a:t>
            </a:r>
            <a:endParaRPr lang="en-IE"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teak.jpg"/>
          <p:cNvPicPr>
            <a:picLocks noChangeAspect="1"/>
          </p:cNvPicPr>
          <p:nvPr/>
        </p:nvPicPr>
        <p:blipFill>
          <a:blip r:embed="rId2" cstate="print"/>
          <a:stretch>
            <a:fillRect/>
          </a:stretch>
        </p:blipFill>
        <p:spPr>
          <a:xfrm rot="5036097">
            <a:off x="4377711" y="5292110"/>
            <a:ext cx="685800" cy="685800"/>
          </a:xfrm>
          <a:prstGeom prst="rect">
            <a:avLst/>
          </a:prstGeom>
        </p:spPr>
      </p:pic>
      <p:pic>
        <p:nvPicPr>
          <p:cNvPr id="6" name="Picture 5" descr="woman2.jpg"/>
          <p:cNvPicPr>
            <a:picLocks noChangeAspect="1"/>
          </p:cNvPicPr>
          <p:nvPr/>
        </p:nvPicPr>
        <p:blipFill>
          <a:blip r:embed="rId3" cstate="print"/>
          <a:stretch>
            <a:fillRect/>
          </a:stretch>
        </p:blipFill>
        <p:spPr>
          <a:xfrm>
            <a:off x="3962400" y="1905000"/>
            <a:ext cx="1571625" cy="2514600"/>
          </a:xfrm>
          <a:prstGeom prst="rect">
            <a:avLst/>
          </a:prstGeom>
        </p:spPr>
      </p:pic>
      <p:pic>
        <p:nvPicPr>
          <p:cNvPr id="5" name="Picture 4" descr="man1.jpg"/>
          <p:cNvPicPr>
            <a:picLocks noChangeAspect="1"/>
          </p:cNvPicPr>
          <p:nvPr/>
        </p:nvPicPr>
        <p:blipFill>
          <a:blip r:embed="rId4" cstate="print"/>
          <a:stretch>
            <a:fillRect/>
          </a:stretch>
        </p:blipFill>
        <p:spPr>
          <a:xfrm>
            <a:off x="4800600" y="1905000"/>
            <a:ext cx="1524000" cy="2438400"/>
          </a:xfrm>
          <a:prstGeom prst="rect">
            <a:avLst/>
          </a:prstGeom>
        </p:spPr>
      </p:pic>
      <p:pic>
        <p:nvPicPr>
          <p:cNvPr id="7" name="Picture 6" descr="steak.jpg"/>
          <p:cNvPicPr>
            <a:picLocks noChangeAspect="1"/>
          </p:cNvPicPr>
          <p:nvPr/>
        </p:nvPicPr>
        <p:blipFill>
          <a:blip r:embed="rId2" cstate="print"/>
          <a:stretch>
            <a:fillRect/>
          </a:stretch>
        </p:blipFill>
        <p:spPr>
          <a:xfrm rot="4748048">
            <a:off x="3787004" y="5463405"/>
            <a:ext cx="623803" cy="623803"/>
          </a:xfrm>
          <a:prstGeom prst="rect">
            <a:avLst/>
          </a:prstGeom>
        </p:spPr>
      </p:pic>
      <p:pic>
        <p:nvPicPr>
          <p:cNvPr id="8" name="Picture 7" descr="pram.jpg"/>
          <p:cNvPicPr>
            <a:picLocks noChangeAspect="1"/>
          </p:cNvPicPr>
          <p:nvPr/>
        </p:nvPicPr>
        <p:blipFill>
          <a:blip r:embed="rId5" cstate="print"/>
          <a:stretch>
            <a:fillRect/>
          </a:stretch>
        </p:blipFill>
        <p:spPr>
          <a:xfrm>
            <a:off x="914400" y="4419600"/>
            <a:ext cx="1219200" cy="1126435"/>
          </a:xfrm>
          <a:prstGeom prst="rect">
            <a:avLst/>
          </a:prstGeom>
        </p:spPr>
      </p:pic>
      <p:pic>
        <p:nvPicPr>
          <p:cNvPr id="9" name="Picture 8" descr="car.jpg"/>
          <p:cNvPicPr>
            <a:picLocks noChangeAspect="1"/>
          </p:cNvPicPr>
          <p:nvPr/>
        </p:nvPicPr>
        <p:blipFill>
          <a:blip r:embed="rId6" cstate="print"/>
          <a:stretch>
            <a:fillRect/>
          </a:stretch>
        </p:blipFill>
        <p:spPr>
          <a:xfrm>
            <a:off x="6781800" y="4495800"/>
            <a:ext cx="1676400" cy="1226167"/>
          </a:xfrm>
          <a:prstGeom prst="rect">
            <a:avLst/>
          </a:prstGeom>
        </p:spPr>
      </p:pic>
      <p:pic>
        <p:nvPicPr>
          <p:cNvPr id="10" name="Picture 9" descr="meter.jpg"/>
          <p:cNvPicPr>
            <a:picLocks noChangeAspect="1"/>
          </p:cNvPicPr>
          <p:nvPr/>
        </p:nvPicPr>
        <p:blipFill>
          <a:blip r:embed="rId7" cstate="print"/>
          <a:stretch>
            <a:fillRect/>
          </a:stretch>
        </p:blipFill>
        <p:spPr>
          <a:xfrm>
            <a:off x="7543800" y="838200"/>
            <a:ext cx="876300" cy="838200"/>
          </a:xfrm>
          <a:prstGeom prst="rect">
            <a:avLst/>
          </a:prstGeom>
        </p:spPr>
      </p:pic>
      <p:sp>
        <p:nvSpPr>
          <p:cNvPr id="12" name="TextBox 11"/>
          <p:cNvSpPr txBox="1"/>
          <p:nvPr/>
        </p:nvSpPr>
        <p:spPr>
          <a:xfrm>
            <a:off x="3048000" y="533400"/>
            <a:ext cx="3048000" cy="646331"/>
          </a:xfrm>
          <a:prstGeom prst="rect">
            <a:avLst/>
          </a:prstGeom>
          <a:noFill/>
        </p:spPr>
        <p:txBody>
          <a:bodyPr wrap="square" rtlCol="0">
            <a:spAutoFit/>
          </a:bodyPr>
          <a:lstStyle/>
          <a:p>
            <a:pPr algn="ctr"/>
            <a:r>
              <a:rPr lang="ga-IE" sz="3600" b="1" dirty="0" smtClean="0">
                <a:solidFill>
                  <a:srgbClr val="002060"/>
                </a:solidFill>
                <a:latin typeface="Times New Roman" pitchFamily="18" charset="0"/>
                <a:cs typeface="Times New Roman" pitchFamily="18" charset="0"/>
              </a:rPr>
              <a:t>Dís</a:t>
            </a:r>
          </a:p>
        </p:txBody>
      </p:sp>
      <p:sp>
        <p:nvSpPr>
          <p:cNvPr id="13" name="TextBox 12"/>
          <p:cNvSpPr txBox="1"/>
          <p:nvPr/>
        </p:nvSpPr>
        <p:spPr>
          <a:xfrm>
            <a:off x="1066800" y="5715000"/>
            <a:ext cx="990600" cy="369332"/>
          </a:xfrm>
          <a:prstGeom prst="rect">
            <a:avLst/>
          </a:prstGeom>
          <a:noFill/>
        </p:spPr>
        <p:txBody>
          <a:bodyPr wrap="square" rtlCol="0">
            <a:spAutoFit/>
          </a:bodyPr>
          <a:lstStyle/>
          <a:p>
            <a:r>
              <a:rPr lang="ga-IE" b="1" dirty="0" smtClean="0">
                <a:latin typeface="Times New Roman" pitchFamily="18" charset="0"/>
                <a:cs typeface="Times New Roman" pitchFamily="18" charset="0"/>
              </a:rPr>
              <a:t>leanbh</a:t>
            </a:r>
            <a:endParaRPr lang="ga-IE" b="1" dirty="0">
              <a:latin typeface="Times New Roman" pitchFamily="18" charset="0"/>
              <a:cs typeface="Times New Roman" pitchFamily="18" charset="0"/>
            </a:endParaRPr>
          </a:p>
        </p:txBody>
      </p:sp>
      <p:sp>
        <p:nvSpPr>
          <p:cNvPr id="14" name="TextBox 13"/>
          <p:cNvSpPr txBox="1"/>
          <p:nvPr/>
        </p:nvSpPr>
        <p:spPr>
          <a:xfrm>
            <a:off x="4114800" y="6248400"/>
            <a:ext cx="1219200" cy="369332"/>
          </a:xfrm>
          <a:prstGeom prst="rect">
            <a:avLst/>
          </a:prstGeom>
          <a:noFill/>
        </p:spPr>
        <p:txBody>
          <a:bodyPr wrap="square" rtlCol="0">
            <a:spAutoFit/>
          </a:bodyPr>
          <a:lstStyle/>
          <a:p>
            <a:r>
              <a:rPr lang="ga-IE" b="1" dirty="0" smtClean="0">
                <a:latin typeface="Times New Roman" pitchFamily="18" charset="0"/>
                <a:cs typeface="Times New Roman" pitchFamily="18" charset="0"/>
              </a:rPr>
              <a:t>stéig</a:t>
            </a:r>
            <a:endParaRPr lang="ga-IE" b="1" dirty="0">
              <a:latin typeface="Times New Roman" pitchFamily="18" charset="0"/>
              <a:cs typeface="Times New Roman" pitchFamily="18" charset="0"/>
            </a:endParaRPr>
          </a:p>
        </p:txBody>
      </p:sp>
      <p:sp>
        <p:nvSpPr>
          <p:cNvPr id="15" name="TextBox 14"/>
          <p:cNvSpPr txBox="1"/>
          <p:nvPr/>
        </p:nvSpPr>
        <p:spPr>
          <a:xfrm>
            <a:off x="7467600" y="5867400"/>
            <a:ext cx="1143000" cy="369332"/>
          </a:xfrm>
          <a:prstGeom prst="rect">
            <a:avLst/>
          </a:prstGeom>
          <a:noFill/>
        </p:spPr>
        <p:txBody>
          <a:bodyPr wrap="square" rtlCol="0">
            <a:spAutoFit/>
          </a:bodyPr>
          <a:lstStyle/>
          <a:p>
            <a:r>
              <a:rPr lang="ga-IE" b="1" dirty="0" smtClean="0">
                <a:latin typeface="Times New Roman" pitchFamily="18" charset="0"/>
                <a:cs typeface="Times New Roman" pitchFamily="18" charset="0"/>
              </a:rPr>
              <a:t>carr</a:t>
            </a:r>
            <a:endParaRPr lang="ga-IE" b="1" dirty="0">
              <a:latin typeface="Times New Roman" pitchFamily="18" charset="0"/>
              <a:cs typeface="Times New Roman" pitchFamily="18" charset="0"/>
            </a:endParaRPr>
          </a:p>
        </p:txBody>
      </p:sp>
      <p:sp>
        <p:nvSpPr>
          <p:cNvPr id="16" name="TextBox 15"/>
          <p:cNvSpPr txBox="1"/>
          <p:nvPr/>
        </p:nvSpPr>
        <p:spPr>
          <a:xfrm>
            <a:off x="7467600" y="381000"/>
            <a:ext cx="1066800" cy="369332"/>
          </a:xfrm>
          <a:prstGeom prst="rect">
            <a:avLst/>
          </a:prstGeom>
          <a:noFill/>
        </p:spPr>
        <p:txBody>
          <a:bodyPr wrap="square" rtlCol="0">
            <a:spAutoFit/>
          </a:bodyPr>
          <a:lstStyle/>
          <a:p>
            <a:r>
              <a:rPr lang="ga-IE" b="1" dirty="0" smtClean="0"/>
              <a:t>méadar</a:t>
            </a:r>
            <a:endParaRPr lang="ga-IE" b="1" dirty="0"/>
          </a:p>
        </p:txBody>
      </p:sp>
      <p:sp>
        <p:nvSpPr>
          <p:cNvPr id="17" name="TextBox 16"/>
          <p:cNvSpPr txBox="1"/>
          <p:nvPr/>
        </p:nvSpPr>
        <p:spPr>
          <a:xfrm>
            <a:off x="7620000" y="1752600"/>
            <a:ext cx="990600" cy="369332"/>
          </a:xfrm>
          <a:prstGeom prst="rect">
            <a:avLst/>
          </a:prstGeom>
          <a:noFill/>
        </p:spPr>
        <p:txBody>
          <a:bodyPr wrap="square" rtlCol="0">
            <a:spAutoFit/>
          </a:bodyPr>
          <a:lstStyle/>
          <a:p>
            <a:r>
              <a:rPr lang="en-IE" b="1" dirty="0" smtClean="0">
                <a:solidFill>
                  <a:srgbClr val="FF0000"/>
                </a:solidFill>
              </a:rPr>
              <a:t>tic, tic</a:t>
            </a:r>
            <a:endParaRPr lang="en-IE" b="1" dirty="0">
              <a:solidFill>
                <a:srgbClr val="FF0000"/>
              </a:solidFill>
            </a:endParaRPr>
          </a:p>
        </p:txBody>
      </p:sp>
      <p:sp>
        <p:nvSpPr>
          <p:cNvPr id="18" name="TextBox 17"/>
          <p:cNvSpPr txBox="1"/>
          <p:nvPr/>
        </p:nvSpPr>
        <p:spPr>
          <a:xfrm>
            <a:off x="304800" y="457200"/>
            <a:ext cx="2590800" cy="1384995"/>
          </a:xfrm>
          <a:prstGeom prst="rect">
            <a:avLst/>
          </a:prstGeom>
          <a:noFill/>
        </p:spPr>
        <p:txBody>
          <a:bodyPr wrap="square" rtlCol="0">
            <a:spAutoFit/>
          </a:bodyPr>
          <a:lstStyle/>
          <a:p>
            <a:r>
              <a:rPr lang="ga-IE" sz="2800" b="1" dirty="0" smtClean="0"/>
              <a:t>Pictiúr</a:t>
            </a:r>
          </a:p>
          <a:p>
            <a:r>
              <a:rPr lang="ga-IE" sz="2800" b="1" dirty="0" smtClean="0"/>
              <a:t>traidisiúnta,</a:t>
            </a:r>
          </a:p>
          <a:p>
            <a:r>
              <a:rPr lang="ga-IE" sz="2800" b="1" dirty="0" smtClean="0"/>
              <a:t>suaimhneach</a:t>
            </a:r>
            <a:endParaRPr lang="ga-IE" sz="2800" b="1" dirty="0"/>
          </a:p>
        </p:txBody>
      </p:sp>
      <p:pic>
        <p:nvPicPr>
          <p:cNvPr id="19" name="Picture 18" descr="fireplace.jpg"/>
          <p:cNvPicPr>
            <a:picLocks noChangeAspect="1"/>
          </p:cNvPicPr>
          <p:nvPr/>
        </p:nvPicPr>
        <p:blipFill>
          <a:blip r:embed="rId8" cstate="print"/>
          <a:stretch>
            <a:fillRect/>
          </a:stretch>
        </p:blipFill>
        <p:spPr>
          <a:xfrm>
            <a:off x="1524000" y="2057400"/>
            <a:ext cx="1876384" cy="1947862"/>
          </a:xfrm>
          <a:prstGeom prst="rect">
            <a:avLst/>
          </a:prstGeom>
        </p:spPr>
      </p:pic>
      <p:pic>
        <p:nvPicPr>
          <p:cNvPr id="20" name="Picture 19" descr="flame3.jpg"/>
          <p:cNvPicPr>
            <a:picLocks noChangeAspect="1"/>
          </p:cNvPicPr>
          <p:nvPr/>
        </p:nvPicPr>
        <p:blipFill>
          <a:blip r:embed="rId9" cstate="print">
            <a:clrChange>
              <a:clrFrom>
                <a:srgbClr val="9E619A"/>
              </a:clrFrom>
              <a:clrTo>
                <a:srgbClr val="9E619A">
                  <a:alpha val="0"/>
                </a:srgbClr>
              </a:clrTo>
            </a:clrChange>
          </a:blip>
          <a:stretch>
            <a:fillRect/>
          </a:stretch>
        </p:blipFill>
        <p:spPr>
          <a:xfrm>
            <a:off x="1981200" y="3048000"/>
            <a:ext cx="419100" cy="504825"/>
          </a:xfrm>
          <a:prstGeom prst="rect">
            <a:avLst/>
          </a:prstGeom>
          <a:ln>
            <a:noFill/>
          </a:ln>
          <a:effectLst>
            <a:softEdge rad="112500"/>
          </a:effectLst>
        </p:spPr>
      </p:pic>
      <p:pic>
        <p:nvPicPr>
          <p:cNvPr id="21" name="Picture 20" descr="flame1.jpg"/>
          <p:cNvPicPr>
            <a:picLocks noChangeAspect="1"/>
          </p:cNvPicPr>
          <p:nvPr/>
        </p:nvPicPr>
        <p:blipFill>
          <a:blip r:embed="rId10" cstate="print"/>
          <a:stretch>
            <a:fillRect/>
          </a:stretch>
        </p:blipFill>
        <p:spPr>
          <a:xfrm>
            <a:off x="2209800" y="3048000"/>
            <a:ext cx="266700" cy="466725"/>
          </a:xfrm>
          <a:prstGeom prst="rect">
            <a:avLst/>
          </a:prstGeom>
          <a:ln>
            <a:noFill/>
          </a:ln>
          <a:effectLst>
            <a:softEdge rad="112500"/>
          </a:effectLst>
        </p:spPr>
      </p:pic>
      <p:pic>
        <p:nvPicPr>
          <p:cNvPr id="22" name="Picture 21" descr="flame2.jpg"/>
          <p:cNvPicPr>
            <a:picLocks noChangeAspect="1"/>
          </p:cNvPicPr>
          <p:nvPr/>
        </p:nvPicPr>
        <p:blipFill>
          <a:blip r:embed="rId11" cstate="print">
            <a:clrChange>
              <a:clrFrom>
                <a:srgbClr val="DCDE95"/>
              </a:clrFrom>
              <a:clrTo>
                <a:srgbClr val="DCDE95">
                  <a:alpha val="0"/>
                </a:srgbClr>
              </a:clrTo>
            </a:clrChange>
          </a:blip>
          <a:stretch>
            <a:fillRect/>
          </a:stretch>
        </p:blipFill>
        <p:spPr>
          <a:xfrm>
            <a:off x="2667000" y="2971800"/>
            <a:ext cx="228600" cy="457200"/>
          </a:xfrm>
          <a:prstGeom prst="rect">
            <a:avLst/>
          </a:prstGeom>
          <a:ln>
            <a:noFill/>
          </a:ln>
          <a:effectLst>
            <a:softEdge rad="112500"/>
          </a:effectLst>
        </p:spPr>
      </p:pic>
      <p:pic>
        <p:nvPicPr>
          <p:cNvPr id="23" name="Picture 22" descr="flame3.jpg"/>
          <p:cNvPicPr>
            <a:picLocks noChangeAspect="1"/>
          </p:cNvPicPr>
          <p:nvPr/>
        </p:nvPicPr>
        <p:blipFill>
          <a:blip r:embed="rId9" cstate="print">
            <a:clrChange>
              <a:clrFrom>
                <a:srgbClr val="9E619A"/>
              </a:clrFrom>
              <a:clrTo>
                <a:srgbClr val="9E619A">
                  <a:alpha val="0"/>
                </a:srgbClr>
              </a:clrTo>
            </a:clrChange>
          </a:blip>
          <a:stretch>
            <a:fillRect/>
          </a:stretch>
        </p:blipFill>
        <p:spPr>
          <a:xfrm>
            <a:off x="2590800" y="3048000"/>
            <a:ext cx="419100" cy="504825"/>
          </a:xfrm>
          <a:prstGeom prst="rect">
            <a:avLst/>
          </a:prstGeom>
          <a:ln>
            <a:noFill/>
          </a:ln>
          <a:effectLst>
            <a:softEdge rad="112500"/>
          </a:effectLst>
        </p:spPr>
      </p:pic>
      <p:pic>
        <p:nvPicPr>
          <p:cNvPr id="24" name="Picture 23" descr="flame3.jpg"/>
          <p:cNvPicPr>
            <a:picLocks noChangeAspect="1"/>
          </p:cNvPicPr>
          <p:nvPr/>
        </p:nvPicPr>
        <p:blipFill>
          <a:blip r:embed="rId9" cstate="print">
            <a:clrChange>
              <a:clrFrom>
                <a:srgbClr val="9E619A"/>
              </a:clrFrom>
              <a:clrTo>
                <a:srgbClr val="9E619A">
                  <a:alpha val="0"/>
                </a:srgbClr>
              </a:clrTo>
            </a:clrChange>
          </a:blip>
          <a:stretch>
            <a:fillRect/>
          </a:stretch>
        </p:blipFill>
        <p:spPr>
          <a:xfrm>
            <a:off x="2286000" y="3048000"/>
            <a:ext cx="495300" cy="504825"/>
          </a:xfrm>
          <a:prstGeom prst="rect">
            <a:avLst/>
          </a:prstGeom>
          <a:ln>
            <a:noFill/>
          </a:ln>
          <a:effectLst>
            <a:softEdge rad="112500"/>
          </a:effectLst>
        </p:spPr>
      </p:pic>
      <p:pic>
        <p:nvPicPr>
          <p:cNvPr id="25" name="Picture 24" descr="flame1.jpg"/>
          <p:cNvPicPr>
            <a:picLocks noChangeAspect="1"/>
          </p:cNvPicPr>
          <p:nvPr/>
        </p:nvPicPr>
        <p:blipFill>
          <a:blip r:embed="rId10" cstate="print"/>
          <a:stretch>
            <a:fillRect/>
          </a:stretch>
        </p:blipFill>
        <p:spPr>
          <a:xfrm>
            <a:off x="2514600" y="3048000"/>
            <a:ext cx="266700" cy="46672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endCondLst>
                                    <p:cond evt="onNext" delay="0">
                                      <p:tgtEl>
                                        <p:sldTgt/>
                                      </p:tgtEl>
                                    </p:cond>
                                  </p:endCondLst>
                                  <p:childTnLst>
                                    <p:anim calcmode="discrete" valueType="str">
                                      <p:cBhvr>
                                        <p:cTn id="6" dur="2000" fill="hold"/>
                                        <p:tgtEl>
                                          <p:spTgt spid="17"/>
                                        </p:tgtEl>
                                        <p:attrNameLst>
                                          <p:attrName>style.visibility</p:attrName>
                                        </p:attrNameLst>
                                      </p:cBhvr>
                                      <p:tavLst>
                                        <p:tav tm="0">
                                          <p:val>
                                            <p:strVal val="hidden"/>
                                          </p:val>
                                        </p:tav>
                                        <p:tav tm="50000">
                                          <p:val>
                                            <p:strVal val="visible"/>
                                          </p:val>
                                        </p:tav>
                                      </p:tavLst>
                                    </p:anim>
                                  </p:childTnLst>
                                </p:cTn>
                              </p:par>
                              <p:par>
                                <p:cTn id="7" presetID="33" presetClass="emph" presetSubtype="0" repeatCount="indefinite" fill="remove" nodeType="withEffect">
                                  <p:stCondLst>
                                    <p:cond delay="0"/>
                                  </p:stCondLst>
                                  <p:childTnLst>
                                    <p:animClr clrSpc="rgb">
                                      <p:cBhvr override="childStyle">
                                        <p:cTn id="8" dur="1500" accel="50000" autoRev="1" fill="hold" tmFilter="0, 0; .33333, 1; 1, 1">
                                          <p:stCondLst>
                                            <p:cond delay="0"/>
                                          </p:stCondLst>
                                        </p:cTn>
                                        <p:tgtEl>
                                          <p:spTgt spid="23"/>
                                        </p:tgtEl>
                                        <p:attrNameLst>
                                          <p:attrName>style.color</p:attrName>
                                        </p:attrNameLst>
                                      </p:cBhvr>
                                      <p:to>
                                        <a:schemeClr val="accent2"/>
                                      </p:to>
                                    </p:animClr>
                                    <p:animClr clrSpc="rgb">
                                      <p:cBhvr>
                                        <p:cTn id="9" dur="1500" accel="50000" autoRev="1" fill="hold" tmFilter="0, 0; .33333, 1; 1, 1">
                                          <p:stCondLst>
                                            <p:cond delay="0"/>
                                          </p:stCondLst>
                                        </p:cTn>
                                        <p:tgtEl>
                                          <p:spTgt spid="23"/>
                                        </p:tgtEl>
                                        <p:attrNameLst>
                                          <p:attrName>fillcolor</p:attrName>
                                        </p:attrNameLst>
                                      </p:cBhvr>
                                      <p:to>
                                        <a:schemeClr val="accent2"/>
                                      </p:to>
                                    </p:animClr>
                                    <p:set>
                                      <p:cBhvr>
                                        <p:cTn id="10" dur="3000" fill="hold"/>
                                        <p:tgtEl>
                                          <p:spTgt spid="23"/>
                                        </p:tgtEl>
                                        <p:attrNameLst>
                                          <p:attrName>fill.type</p:attrName>
                                        </p:attrNameLst>
                                      </p:cBhvr>
                                      <p:to>
                                        <p:strVal val="solid"/>
                                      </p:to>
                                    </p:set>
                                    <p:set>
                                      <p:cBhvr>
                                        <p:cTn id="11" dur="3000" fill="hold"/>
                                        <p:tgtEl>
                                          <p:spTgt spid="23"/>
                                        </p:tgtEl>
                                        <p:attrNameLst>
                                          <p:attrName>fill.on</p:attrName>
                                        </p:attrNameLst>
                                      </p:cBhvr>
                                      <p:to>
                                        <p:strVal val="true"/>
                                      </p:to>
                                    </p:set>
                                    <p:animScale>
                                      <p:cBhvr>
                                        <p:cTn id="12" dur="1500" accel="50000" autoRev="1" fill="hold" tmFilter="0, 0; .33333, 1; 1, 1">
                                          <p:stCondLst>
                                            <p:cond delay="0"/>
                                          </p:stCondLst>
                                        </p:cTn>
                                        <p:tgtEl>
                                          <p:spTgt spid="23"/>
                                        </p:tgtEl>
                                      </p:cBhvr>
                                      <p:from x="100000" y="100000"/>
                                      <p:to x="100000" y="140000"/>
                                    </p:animScale>
                                  </p:childTnLst>
                                </p:cTn>
                              </p:par>
                              <p:par>
                                <p:cTn id="13" presetID="33" presetClass="emph" presetSubtype="0" repeatCount="indefinite" fill="remove" nodeType="withEffect">
                                  <p:stCondLst>
                                    <p:cond delay="0"/>
                                  </p:stCondLst>
                                  <p:childTnLst>
                                    <p:animClr clrSpc="rgb">
                                      <p:cBhvr override="childStyle">
                                        <p:cTn id="14" dur="1500" accel="50000" autoRev="1" fill="hold" tmFilter="0, 0; .33333, 1; 1, 1">
                                          <p:stCondLst>
                                            <p:cond delay="0"/>
                                          </p:stCondLst>
                                        </p:cTn>
                                        <p:tgtEl>
                                          <p:spTgt spid="20"/>
                                        </p:tgtEl>
                                        <p:attrNameLst>
                                          <p:attrName>style.color</p:attrName>
                                        </p:attrNameLst>
                                      </p:cBhvr>
                                      <p:to>
                                        <a:schemeClr val="accent2"/>
                                      </p:to>
                                    </p:animClr>
                                    <p:animClr clrSpc="rgb">
                                      <p:cBhvr>
                                        <p:cTn id="15" dur="1500" accel="50000" autoRev="1" fill="hold" tmFilter="0, 0; .33333, 1; 1, 1">
                                          <p:stCondLst>
                                            <p:cond delay="0"/>
                                          </p:stCondLst>
                                        </p:cTn>
                                        <p:tgtEl>
                                          <p:spTgt spid="20"/>
                                        </p:tgtEl>
                                        <p:attrNameLst>
                                          <p:attrName>fillcolor</p:attrName>
                                        </p:attrNameLst>
                                      </p:cBhvr>
                                      <p:to>
                                        <a:schemeClr val="accent2"/>
                                      </p:to>
                                    </p:animClr>
                                    <p:set>
                                      <p:cBhvr>
                                        <p:cTn id="16" dur="3000" fill="hold"/>
                                        <p:tgtEl>
                                          <p:spTgt spid="20"/>
                                        </p:tgtEl>
                                        <p:attrNameLst>
                                          <p:attrName>fill.type</p:attrName>
                                        </p:attrNameLst>
                                      </p:cBhvr>
                                      <p:to>
                                        <p:strVal val="solid"/>
                                      </p:to>
                                    </p:set>
                                    <p:set>
                                      <p:cBhvr>
                                        <p:cTn id="17" dur="3000" fill="hold"/>
                                        <p:tgtEl>
                                          <p:spTgt spid="20"/>
                                        </p:tgtEl>
                                        <p:attrNameLst>
                                          <p:attrName>fill.on</p:attrName>
                                        </p:attrNameLst>
                                      </p:cBhvr>
                                      <p:to>
                                        <p:strVal val="true"/>
                                      </p:to>
                                    </p:set>
                                    <p:animScale>
                                      <p:cBhvr>
                                        <p:cTn id="18" dur="1500" accel="50000" autoRev="1" fill="hold" tmFilter="0, 0; .33333, 1; 1, 1">
                                          <p:stCondLst>
                                            <p:cond delay="0"/>
                                          </p:stCondLst>
                                        </p:cTn>
                                        <p:tgtEl>
                                          <p:spTgt spid="20"/>
                                        </p:tgtEl>
                                      </p:cBhvr>
                                      <p:from x="100000" y="100000"/>
                                      <p:to x="100000" y="140000"/>
                                    </p:animScale>
                                  </p:childTnLst>
                                </p:cTn>
                              </p:par>
                              <p:par>
                                <p:cTn id="19" presetID="33" presetClass="emph" presetSubtype="0" repeatCount="indefinite" fill="remove" nodeType="withEffect">
                                  <p:stCondLst>
                                    <p:cond delay="1000"/>
                                  </p:stCondLst>
                                  <p:childTnLst>
                                    <p:animClr clrSpc="rgb">
                                      <p:cBhvr override="childStyle">
                                        <p:cTn id="20" dur="1500" accel="50000" autoRev="1" fill="hold" tmFilter="0, 0; .33333, 1; 1, 1">
                                          <p:stCondLst>
                                            <p:cond delay="0"/>
                                          </p:stCondLst>
                                        </p:cTn>
                                        <p:tgtEl>
                                          <p:spTgt spid="25"/>
                                        </p:tgtEl>
                                        <p:attrNameLst>
                                          <p:attrName>style.color</p:attrName>
                                        </p:attrNameLst>
                                      </p:cBhvr>
                                      <p:to>
                                        <a:schemeClr val="accent2"/>
                                      </p:to>
                                    </p:animClr>
                                    <p:animClr clrSpc="rgb">
                                      <p:cBhvr>
                                        <p:cTn id="21" dur="1500" accel="50000" autoRev="1" fill="hold" tmFilter="0, 0; .33333, 1; 1, 1">
                                          <p:stCondLst>
                                            <p:cond delay="0"/>
                                          </p:stCondLst>
                                        </p:cTn>
                                        <p:tgtEl>
                                          <p:spTgt spid="25"/>
                                        </p:tgtEl>
                                        <p:attrNameLst>
                                          <p:attrName>fillcolor</p:attrName>
                                        </p:attrNameLst>
                                      </p:cBhvr>
                                      <p:to>
                                        <a:schemeClr val="accent2"/>
                                      </p:to>
                                    </p:animClr>
                                    <p:set>
                                      <p:cBhvr>
                                        <p:cTn id="22" dur="3000" fill="hold"/>
                                        <p:tgtEl>
                                          <p:spTgt spid="25"/>
                                        </p:tgtEl>
                                        <p:attrNameLst>
                                          <p:attrName>fill.type</p:attrName>
                                        </p:attrNameLst>
                                      </p:cBhvr>
                                      <p:to>
                                        <p:strVal val="solid"/>
                                      </p:to>
                                    </p:set>
                                    <p:set>
                                      <p:cBhvr>
                                        <p:cTn id="23" dur="3000" fill="hold"/>
                                        <p:tgtEl>
                                          <p:spTgt spid="25"/>
                                        </p:tgtEl>
                                        <p:attrNameLst>
                                          <p:attrName>fill.on</p:attrName>
                                        </p:attrNameLst>
                                      </p:cBhvr>
                                      <p:to>
                                        <p:strVal val="true"/>
                                      </p:to>
                                    </p:set>
                                    <p:animScale>
                                      <p:cBhvr>
                                        <p:cTn id="24" dur="1500" accel="50000" autoRev="1" fill="hold" tmFilter="0, 0; .33333, 1; 1, 1">
                                          <p:stCondLst>
                                            <p:cond delay="0"/>
                                          </p:stCondLst>
                                        </p:cTn>
                                        <p:tgtEl>
                                          <p:spTgt spid="25"/>
                                        </p:tgtEl>
                                      </p:cBhvr>
                                      <p:from x="100000" y="100000"/>
                                      <p:to x="100000" y="140000"/>
                                    </p:animScale>
                                  </p:childTnLst>
                                </p:cTn>
                              </p:par>
                              <p:par>
                                <p:cTn id="25" presetID="33" presetClass="emph" presetSubtype="0" repeatCount="indefinite" fill="remove" nodeType="withEffect">
                                  <p:stCondLst>
                                    <p:cond delay="500"/>
                                  </p:stCondLst>
                                  <p:childTnLst>
                                    <p:animClr clrSpc="rgb">
                                      <p:cBhvr override="childStyle">
                                        <p:cTn id="26" dur="1500" accel="50000" autoRev="1" fill="hold" tmFilter="0, 0; .33333, 1; 1, 1">
                                          <p:stCondLst>
                                            <p:cond delay="0"/>
                                          </p:stCondLst>
                                        </p:cTn>
                                        <p:tgtEl>
                                          <p:spTgt spid="24"/>
                                        </p:tgtEl>
                                        <p:attrNameLst>
                                          <p:attrName>style.color</p:attrName>
                                        </p:attrNameLst>
                                      </p:cBhvr>
                                      <p:to>
                                        <a:schemeClr val="accent2"/>
                                      </p:to>
                                    </p:animClr>
                                    <p:animClr clrSpc="rgb">
                                      <p:cBhvr>
                                        <p:cTn id="27" dur="1500" accel="50000" autoRev="1" fill="hold" tmFilter="0, 0; .33333, 1; 1, 1">
                                          <p:stCondLst>
                                            <p:cond delay="0"/>
                                          </p:stCondLst>
                                        </p:cTn>
                                        <p:tgtEl>
                                          <p:spTgt spid="24"/>
                                        </p:tgtEl>
                                        <p:attrNameLst>
                                          <p:attrName>fillcolor</p:attrName>
                                        </p:attrNameLst>
                                      </p:cBhvr>
                                      <p:to>
                                        <a:schemeClr val="accent2"/>
                                      </p:to>
                                    </p:animClr>
                                    <p:set>
                                      <p:cBhvr>
                                        <p:cTn id="28" dur="3000" fill="hold"/>
                                        <p:tgtEl>
                                          <p:spTgt spid="24"/>
                                        </p:tgtEl>
                                        <p:attrNameLst>
                                          <p:attrName>fill.type</p:attrName>
                                        </p:attrNameLst>
                                      </p:cBhvr>
                                      <p:to>
                                        <p:strVal val="solid"/>
                                      </p:to>
                                    </p:set>
                                    <p:set>
                                      <p:cBhvr>
                                        <p:cTn id="29" dur="3000" fill="hold"/>
                                        <p:tgtEl>
                                          <p:spTgt spid="24"/>
                                        </p:tgtEl>
                                        <p:attrNameLst>
                                          <p:attrName>fill.on</p:attrName>
                                        </p:attrNameLst>
                                      </p:cBhvr>
                                      <p:to>
                                        <p:strVal val="true"/>
                                      </p:to>
                                    </p:set>
                                    <p:animScale>
                                      <p:cBhvr>
                                        <p:cTn id="30" dur="1500" accel="50000" autoRev="1" fill="hold" tmFilter="0, 0; .33333, 1; 1, 1">
                                          <p:stCondLst>
                                            <p:cond delay="0"/>
                                          </p:stCondLst>
                                        </p:cTn>
                                        <p:tgtEl>
                                          <p:spTgt spid="2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frozen steak.jpg"/>
          <p:cNvPicPr>
            <a:picLocks noChangeAspect="1"/>
          </p:cNvPicPr>
          <p:nvPr/>
        </p:nvPicPr>
        <p:blipFill>
          <a:blip r:embed="rId2" cstate="print"/>
          <a:stretch>
            <a:fillRect/>
          </a:stretch>
        </p:blipFill>
        <p:spPr>
          <a:xfrm rot="12086924">
            <a:off x="4524064" y="4981264"/>
            <a:ext cx="704850" cy="704850"/>
          </a:xfrm>
          <a:prstGeom prst="rect">
            <a:avLst/>
          </a:prstGeom>
        </p:spPr>
      </p:pic>
      <p:pic>
        <p:nvPicPr>
          <p:cNvPr id="6" name="Picture 5" descr="woman2.jpg"/>
          <p:cNvPicPr>
            <a:picLocks noChangeAspect="1"/>
          </p:cNvPicPr>
          <p:nvPr/>
        </p:nvPicPr>
        <p:blipFill>
          <a:blip r:embed="rId3" cstate="print"/>
          <a:stretch>
            <a:fillRect/>
          </a:stretch>
        </p:blipFill>
        <p:spPr>
          <a:xfrm>
            <a:off x="3429000" y="1905000"/>
            <a:ext cx="1571625" cy="2514600"/>
          </a:xfrm>
          <a:prstGeom prst="rect">
            <a:avLst/>
          </a:prstGeom>
        </p:spPr>
      </p:pic>
      <p:pic>
        <p:nvPicPr>
          <p:cNvPr id="5" name="Picture 4" descr="man1.jpg"/>
          <p:cNvPicPr>
            <a:picLocks noChangeAspect="1"/>
          </p:cNvPicPr>
          <p:nvPr/>
        </p:nvPicPr>
        <p:blipFill>
          <a:blip r:embed="rId4" cstate="print"/>
          <a:stretch>
            <a:fillRect/>
          </a:stretch>
        </p:blipFill>
        <p:spPr>
          <a:xfrm>
            <a:off x="4800600" y="1905000"/>
            <a:ext cx="1524000" cy="2438400"/>
          </a:xfrm>
          <a:prstGeom prst="rect">
            <a:avLst/>
          </a:prstGeom>
        </p:spPr>
      </p:pic>
      <p:pic>
        <p:nvPicPr>
          <p:cNvPr id="8" name="Picture 7" descr="pram.jpg"/>
          <p:cNvPicPr>
            <a:picLocks noChangeAspect="1"/>
          </p:cNvPicPr>
          <p:nvPr/>
        </p:nvPicPr>
        <p:blipFill>
          <a:blip r:embed="rId5" cstate="print"/>
          <a:stretch>
            <a:fillRect/>
          </a:stretch>
        </p:blipFill>
        <p:spPr>
          <a:xfrm>
            <a:off x="914400" y="4419600"/>
            <a:ext cx="1219200" cy="1126435"/>
          </a:xfrm>
          <a:prstGeom prst="rect">
            <a:avLst/>
          </a:prstGeom>
        </p:spPr>
      </p:pic>
      <p:pic>
        <p:nvPicPr>
          <p:cNvPr id="9" name="Picture 8" descr="car.jpg"/>
          <p:cNvPicPr>
            <a:picLocks noChangeAspect="1"/>
          </p:cNvPicPr>
          <p:nvPr/>
        </p:nvPicPr>
        <p:blipFill>
          <a:blip r:embed="rId6" cstate="print"/>
          <a:stretch>
            <a:fillRect/>
          </a:stretch>
        </p:blipFill>
        <p:spPr>
          <a:xfrm>
            <a:off x="6781800" y="4495800"/>
            <a:ext cx="1676400" cy="1226167"/>
          </a:xfrm>
          <a:prstGeom prst="rect">
            <a:avLst/>
          </a:prstGeom>
        </p:spPr>
      </p:pic>
      <p:pic>
        <p:nvPicPr>
          <p:cNvPr id="10" name="Picture 9" descr="meter.jpg"/>
          <p:cNvPicPr>
            <a:picLocks noChangeAspect="1"/>
          </p:cNvPicPr>
          <p:nvPr/>
        </p:nvPicPr>
        <p:blipFill>
          <a:blip r:embed="rId7" cstate="print"/>
          <a:stretch>
            <a:fillRect/>
          </a:stretch>
        </p:blipFill>
        <p:spPr>
          <a:xfrm>
            <a:off x="7543800" y="838200"/>
            <a:ext cx="876300" cy="838200"/>
          </a:xfrm>
          <a:prstGeom prst="rect">
            <a:avLst/>
          </a:prstGeom>
        </p:spPr>
      </p:pic>
      <p:sp>
        <p:nvSpPr>
          <p:cNvPr id="12" name="TextBox 11"/>
          <p:cNvSpPr txBox="1"/>
          <p:nvPr/>
        </p:nvSpPr>
        <p:spPr>
          <a:xfrm>
            <a:off x="3886200" y="533400"/>
            <a:ext cx="1219200" cy="646331"/>
          </a:xfrm>
          <a:prstGeom prst="rect">
            <a:avLst/>
          </a:prstGeom>
          <a:noFill/>
        </p:spPr>
        <p:txBody>
          <a:bodyPr wrap="square" rtlCol="0">
            <a:spAutoFit/>
          </a:bodyPr>
          <a:lstStyle/>
          <a:p>
            <a:pPr algn="ctr"/>
            <a:r>
              <a:rPr lang="en-IE" sz="3600" b="1" dirty="0" err="1" smtClean="0">
                <a:solidFill>
                  <a:srgbClr val="002060"/>
                </a:solidFill>
                <a:latin typeface="Times New Roman" pitchFamily="18" charset="0"/>
                <a:cs typeface="Times New Roman" pitchFamily="18" charset="0"/>
              </a:rPr>
              <a:t>Dís</a:t>
            </a:r>
            <a:r>
              <a:rPr lang="en-IE" sz="3600" b="1" dirty="0" smtClean="0">
                <a:solidFill>
                  <a:srgbClr val="002060"/>
                </a:solidFill>
                <a:latin typeface="Times New Roman" pitchFamily="18" charset="0"/>
                <a:cs typeface="Times New Roman" pitchFamily="18" charset="0"/>
              </a:rPr>
              <a:t> </a:t>
            </a:r>
          </a:p>
        </p:txBody>
      </p:sp>
      <p:sp>
        <p:nvSpPr>
          <p:cNvPr id="13" name="TextBox 12"/>
          <p:cNvSpPr txBox="1"/>
          <p:nvPr/>
        </p:nvSpPr>
        <p:spPr>
          <a:xfrm>
            <a:off x="990600" y="5715000"/>
            <a:ext cx="990600" cy="369332"/>
          </a:xfrm>
          <a:prstGeom prst="rect">
            <a:avLst/>
          </a:prstGeom>
          <a:noFill/>
        </p:spPr>
        <p:txBody>
          <a:bodyPr wrap="square" rtlCol="0">
            <a:spAutoFit/>
          </a:bodyPr>
          <a:lstStyle/>
          <a:p>
            <a:r>
              <a:rPr lang="en-IE" b="1" dirty="0" err="1" smtClean="0">
                <a:latin typeface="Times New Roman" pitchFamily="18" charset="0"/>
                <a:cs typeface="Times New Roman" pitchFamily="18" charset="0"/>
              </a:rPr>
              <a:t>leanbh</a:t>
            </a:r>
            <a:endParaRPr lang="en-IE" b="1" dirty="0">
              <a:latin typeface="Times New Roman" pitchFamily="18" charset="0"/>
              <a:cs typeface="Times New Roman" pitchFamily="18" charset="0"/>
            </a:endParaRPr>
          </a:p>
        </p:txBody>
      </p:sp>
      <p:sp>
        <p:nvSpPr>
          <p:cNvPr id="14" name="TextBox 13"/>
          <p:cNvSpPr txBox="1"/>
          <p:nvPr/>
        </p:nvSpPr>
        <p:spPr>
          <a:xfrm>
            <a:off x="3962400" y="6248400"/>
            <a:ext cx="1676400" cy="369332"/>
          </a:xfrm>
          <a:prstGeom prst="rect">
            <a:avLst/>
          </a:prstGeom>
          <a:noFill/>
        </p:spPr>
        <p:txBody>
          <a:bodyPr wrap="square" rtlCol="0">
            <a:spAutoFit/>
          </a:bodyPr>
          <a:lstStyle/>
          <a:p>
            <a:r>
              <a:rPr lang="en-IE" b="1" dirty="0" err="1" smtClean="0">
                <a:latin typeface="Times New Roman" pitchFamily="18" charset="0"/>
                <a:cs typeface="Times New Roman" pitchFamily="18" charset="0"/>
              </a:rPr>
              <a:t>Stéig</a:t>
            </a:r>
            <a:r>
              <a:rPr lang="en-IE" b="1" dirty="0" smtClean="0">
                <a:latin typeface="Times New Roman" pitchFamily="18" charset="0"/>
                <a:cs typeface="Times New Roman" pitchFamily="18" charset="0"/>
              </a:rPr>
              <a:t> </a:t>
            </a:r>
            <a:r>
              <a:rPr lang="en-IE" b="1" dirty="0" err="1" smtClean="0">
                <a:latin typeface="Times New Roman" pitchFamily="18" charset="0"/>
                <a:cs typeface="Times New Roman" pitchFamily="18" charset="0"/>
              </a:rPr>
              <a:t>ag</a:t>
            </a:r>
            <a:r>
              <a:rPr lang="en-IE" b="1" dirty="0" smtClean="0">
                <a:latin typeface="Times New Roman" pitchFamily="18" charset="0"/>
                <a:cs typeface="Times New Roman" pitchFamily="18" charset="0"/>
              </a:rPr>
              <a:t> </a:t>
            </a:r>
            <a:r>
              <a:rPr lang="en-IE" b="1" dirty="0" err="1" smtClean="0">
                <a:latin typeface="Times New Roman" pitchFamily="18" charset="0"/>
                <a:cs typeface="Times New Roman" pitchFamily="18" charset="0"/>
              </a:rPr>
              <a:t>díreo</a:t>
            </a:r>
            <a:endParaRPr lang="en-IE" b="1" dirty="0">
              <a:latin typeface="Times New Roman" pitchFamily="18" charset="0"/>
              <a:cs typeface="Times New Roman" pitchFamily="18" charset="0"/>
            </a:endParaRPr>
          </a:p>
        </p:txBody>
      </p:sp>
      <p:sp>
        <p:nvSpPr>
          <p:cNvPr id="15" name="TextBox 14"/>
          <p:cNvSpPr txBox="1"/>
          <p:nvPr/>
        </p:nvSpPr>
        <p:spPr>
          <a:xfrm>
            <a:off x="7162800" y="5943600"/>
            <a:ext cx="1447800" cy="646331"/>
          </a:xfrm>
          <a:prstGeom prst="rect">
            <a:avLst/>
          </a:prstGeom>
          <a:noFill/>
        </p:spPr>
        <p:txBody>
          <a:bodyPr wrap="square" rtlCol="0">
            <a:spAutoFit/>
          </a:bodyPr>
          <a:lstStyle/>
          <a:p>
            <a:r>
              <a:rPr lang="en-IE" b="1" dirty="0" smtClean="0">
                <a:latin typeface="Times New Roman" pitchFamily="18" charset="0"/>
                <a:cs typeface="Times New Roman" pitchFamily="18" charset="0"/>
              </a:rPr>
              <a:t>Carr </a:t>
            </a:r>
            <a:r>
              <a:rPr lang="en-IE" b="1" dirty="0" err="1" smtClean="0">
                <a:latin typeface="Times New Roman" pitchFamily="18" charset="0"/>
                <a:cs typeface="Times New Roman" pitchFamily="18" charset="0"/>
              </a:rPr>
              <a:t>ag</a:t>
            </a:r>
            <a:r>
              <a:rPr lang="en-IE" b="1" dirty="0" smtClean="0">
                <a:latin typeface="Times New Roman" pitchFamily="18" charset="0"/>
                <a:cs typeface="Times New Roman" pitchFamily="18" charset="0"/>
              </a:rPr>
              <a:t> </a:t>
            </a:r>
            <a:r>
              <a:rPr lang="en-IE" b="1" dirty="0" err="1" smtClean="0">
                <a:latin typeface="Times New Roman" pitchFamily="18" charset="0"/>
                <a:cs typeface="Times New Roman" pitchFamily="18" charset="0"/>
              </a:rPr>
              <a:t>díluacháil</a:t>
            </a:r>
            <a:endParaRPr lang="en-IE" b="1" dirty="0">
              <a:latin typeface="Times New Roman" pitchFamily="18" charset="0"/>
              <a:cs typeface="Times New Roman" pitchFamily="18" charset="0"/>
            </a:endParaRPr>
          </a:p>
        </p:txBody>
      </p:sp>
      <p:sp>
        <p:nvSpPr>
          <p:cNvPr id="16" name="TextBox 15"/>
          <p:cNvSpPr txBox="1"/>
          <p:nvPr/>
        </p:nvSpPr>
        <p:spPr>
          <a:xfrm>
            <a:off x="7467600" y="381000"/>
            <a:ext cx="1066800" cy="369332"/>
          </a:xfrm>
          <a:prstGeom prst="rect">
            <a:avLst/>
          </a:prstGeom>
          <a:noFill/>
        </p:spPr>
        <p:txBody>
          <a:bodyPr wrap="square" rtlCol="0">
            <a:spAutoFit/>
          </a:bodyPr>
          <a:lstStyle/>
          <a:p>
            <a:r>
              <a:rPr lang="en-IE" b="1" dirty="0" err="1" smtClean="0"/>
              <a:t>méadar</a:t>
            </a:r>
            <a:endParaRPr lang="en-IE" b="1" dirty="0"/>
          </a:p>
        </p:txBody>
      </p:sp>
      <p:sp>
        <p:nvSpPr>
          <p:cNvPr id="17" name="TextBox 16"/>
          <p:cNvSpPr txBox="1"/>
          <p:nvPr/>
        </p:nvSpPr>
        <p:spPr>
          <a:xfrm>
            <a:off x="7620000" y="1752600"/>
            <a:ext cx="990600" cy="369332"/>
          </a:xfrm>
          <a:prstGeom prst="rect">
            <a:avLst/>
          </a:prstGeom>
          <a:noFill/>
        </p:spPr>
        <p:txBody>
          <a:bodyPr wrap="square" rtlCol="0">
            <a:spAutoFit/>
          </a:bodyPr>
          <a:lstStyle/>
          <a:p>
            <a:r>
              <a:rPr lang="en-IE" b="1" dirty="0" smtClean="0">
                <a:solidFill>
                  <a:srgbClr val="FF0000"/>
                </a:solidFill>
              </a:rPr>
              <a:t>tic, tic</a:t>
            </a:r>
            <a:endParaRPr lang="en-IE" b="1" dirty="0">
              <a:solidFill>
                <a:srgbClr val="FF0000"/>
              </a:solidFill>
            </a:endParaRPr>
          </a:p>
        </p:txBody>
      </p:sp>
      <p:pic>
        <p:nvPicPr>
          <p:cNvPr id="20" name="Picture 19" descr="frozen steak.jpg"/>
          <p:cNvPicPr>
            <a:picLocks noChangeAspect="1"/>
          </p:cNvPicPr>
          <p:nvPr/>
        </p:nvPicPr>
        <p:blipFill>
          <a:blip r:embed="rId2" cstate="print"/>
          <a:stretch>
            <a:fillRect/>
          </a:stretch>
        </p:blipFill>
        <p:spPr>
          <a:xfrm rot="11695425">
            <a:off x="3812673" y="5031874"/>
            <a:ext cx="704850" cy="704850"/>
          </a:xfrm>
          <a:prstGeom prst="rect">
            <a:avLst/>
          </a:prstGeom>
        </p:spPr>
      </p:pic>
      <p:sp>
        <p:nvSpPr>
          <p:cNvPr id="21" name="TextBox 20"/>
          <p:cNvSpPr txBox="1"/>
          <p:nvPr/>
        </p:nvSpPr>
        <p:spPr>
          <a:xfrm>
            <a:off x="6553200" y="5410200"/>
            <a:ext cx="533400" cy="646331"/>
          </a:xfrm>
          <a:prstGeom prst="rect">
            <a:avLst/>
          </a:prstGeom>
          <a:noFill/>
        </p:spPr>
        <p:txBody>
          <a:bodyPr wrap="square" rtlCol="0">
            <a:spAutoFit/>
          </a:bodyPr>
          <a:lstStyle/>
          <a:p>
            <a:r>
              <a:rPr lang="en-IE" sz="3600" b="1" dirty="0" smtClean="0">
                <a:solidFill>
                  <a:srgbClr val="FF0000"/>
                </a:solidFill>
              </a:rPr>
              <a:t>-</a:t>
            </a:r>
            <a:r>
              <a:rPr lang="en-IE" b="1" dirty="0" smtClean="0">
                <a:solidFill>
                  <a:srgbClr val="FF0000"/>
                </a:solidFill>
              </a:rPr>
              <a:t> </a:t>
            </a:r>
            <a:r>
              <a:rPr lang="en-IE" sz="2400" b="1" dirty="0" smtClean="0"/>
              <a:t>€</a:t>
            </a:r>
            <a:endParaRPr lang="en-IE" sz="2400" b="1" dirty="0"/>
          </a:p>
        </p:txBody>
      </p:sp>
      <p:sp>
        <p:nvSpPr>
          <p:cNvPr id="22" name="TextBox 21"/>
          <p:cNvSpPr txBox="1"/>
          <p:nvPr/>
        </p:nvSpPr>
        <p:spPr>
          <a:xfrm>
            <a:off x="8153400" y="4267200"/>
            <a:ext cx="533400" cy="646331"/>
          </a:xfrm>
          <a:prstGeom prst="rect">
            <a:avLst/>
          </a:prstGeom>
          <a:noFill/>
        </p:spPr>
        <p:txBody>
          <a:bodyPr wrap="square" rtlCol="0">
            <a:spAutoFit/>
          </a:bodyPr>
          <a:lstStyle/>
          <a:p>
            <a:r>
              <a:rPr lang="en-IE" sz="3600" b="1" dirty="0" smtClean="0">
                <a:solidFill>
                  <a:srgbClr val="FF0000"/>
                </a:solidFill>
              </a:rPr>
              <a:t>-</a:t>
            </a:r>
            <a:r>
              <a:rPr lang="en-IE" b="1" dirty="0" smtClean="0">
                <a:solidFill>
                  <a:srgbClr val="FF0000"/>
                </a:solidFill>
              </a:rPr>
              <a:t> </a:t>
            </a:r>
            <a:r>
              <a:rPr lang="en-IE" sz="2400" b="1" dirty="0" smtClean="0"/>
              <a:t>€</a:t>
            </a:r>
          </a:p>
        </p:txBody>
      </p:sp>
      <p:sp>
        <p:nvSpPr>
          <p:cNvPr id="23" name="TextBox 22"/>
          <p:cNvSpPr txBox="1"/>
          <p:nvPr/>
        </p:nvSpPr>
        <p:spPr>
          <a:xfrm>
            <a:off x="8458200" y="5410200"/>
            <a:ext cx="533400" cy="646331"/>
          </a:xfrm>
          <a:prstGeom prst="rect">
            <a:avLst/>
          </a:prstGeom>
          <a:noFill/>
        </p:spPr>
        <p:txBody>
          <a:bodyPr wrap="square" rtlCol="0">
            <a:spAutoFit/>
          </a:bodyPr>
          <a:lstStyle/>
          <a:p>
            <a:r>
              <a:rPr lang="en-IE" sz="3600" b="1" dirty="0" smtClean="0">
                <a:solidFill>
                  <a:srgbClr val="FF0000"/>
                </a:solidFill>
              </a:rPr>
              <a:t>-</a:t>
            </a:r>
            <a:r>
              <a:rPr lang="en-IE" b="1" dirty="0" smtClean="0">
                <a:solidFill>
                  <a:srgbClr val="FF0000"/>
                </a:solidFill>
              </a:rPr>
              <a:t> </a:t>
            </a:r>
            <a:r>
              <a:rPr lang="en-IE" sz="2400" b="1" dirty="0" smtClean="0"/>
              <a:t>€</a:t>
            </a:r>
          </a:p>
        </p:txBody>
      </p:sp>
      <p:pic>
        <p:nvPicPr>
          <p:cNvPr id="24" name="Picture 23" descr="defrost.jpg"/>
          <p:cNvPicPr>
            <a:picLocks noChangeAspect="1"/>
          </p:cNvPicPr>
          <p:nvPr/>
        </p:nvPicPr>
        <p:blipFill>
          <a:blip r:embed="rId8" cstate="print"/>
          <a:stretch>
            <a:fillRect/>
          </a:stretch>
        </p:blipFill>
        <p:spPr>
          <a:xfrm>
            <a:off x="4267200" y="5638800"/>
            <a:ext cx="714375" cy="476250"/>
          </a:xfrm>
          <a:prstGeom prst="rect">
            <a:avLst/>
          </a:prstGeom>
        </p:spPr>
      </p:pic>
      <p:sp>
        <p:nvSpPr>
          <p:cNvPr id="25" name="Oval Callout 24"/>
          <p:cNvSpPr/>
          <p:nvPr/>
        </p:nvSpPr>
        <p:spPr>
          <a:xfrm>
            <a:off x="6019800" y="1676400"/>
            <a:ext cx="1066800" cy="381000"/>
          </a:xfrm>
          <a:prstGeom prst="wedgeEllipseCallout">
            <a:avLst>
              <a:gd name="adj1" fmla="val 38322"/>
              <a:gd name="adj2" fmla="val 10644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E" dirty="0" err="1" smtClean="0">
                <a:solidFill>
                  <a:schemeClr val="tx1"/>
                </a:solidFill>
              </a:rPr>
              <a:t>Hu</a:t>
            </a:r>
            <a:r>
              <a:rPr lang="en-IE" dirty="0" smtClean="0">
                <a:solidFill>
                  <a:schemeClr val="tx1"/>
                </a:solidFill>
              </a:rPr>
              <a:t>?</a:t>
            </a:r>
            <a:endParaRPr lang="en-IE" dirty="0">
              <a:solidFill>
                <a:schemeClr val="tx1"/>
              </a:solidFill>
            </a:endParaRPr>
          </a:p>
        </p:txBody>
      </p:sp>
      <p:sp>
        <p:nvSpPr>
          <p:cNvPr id="26" name="TextBox 25"/>
          <p:cNvSpPr txBox="1"/>
          <p:nvPr/>
        </p:nvSpPr>
        <p:spPr>
          <a:xfrm>
            <a:off x="4724400" y="533400"/>
            <a:ext cx="457200" cy="646331"/>
          </a:xfrm>
          <a:prstGeom prst="rect">
            <a:avLst/>
          </a:prstGeom>
          <a:noFill/>
        </p:spPr>
        <p:txBody>
          <a:bodyPr wrap="square" rtlCol="0">
            <a:spAutoFit/>
          </a:bodyPr>
          <a:lstStyle/>
          <a:p>
            <a:r>
              <a:rPr lang="en-IE" sz="3600" b="1" dirty="0" smtClean="0">
                <a:solidFill>
                  <a:srgbClr val="002060"/>
                </a:solidFill>
                <a:latin typeface="Times New Roman" pitchFamily="18" charset="0"/>
                <a:cs typeface="Times New Roman" pitchFamily="18" charset="0"/>
              </a:rPr>
              <a:t>?</a:t>
            </a:r>
            <a:endParaRPr lang="en-IE" sz="3600" b="1" dirty="0">
              <a:solidFill>
                <a:srgbClr val="002060"/>
              </a:solidFill>
              <a:latin typeface="Times New Roman" pitchFamily="18" charset="0"/>
              <a:cs typeface="Times New Roman" pitchFamily="18" charset="0"/>
            </a:endParaRPr>
          </a:p>
        </p:txBody>
      </p:sp>
      <p:sp>
        <p:nvSpPr>
          <p:cNvPr id="27" name="TextBox 26"/>
          <p:cNvSpPr txBox="1"/>
          <p:nvPr/>
        </p:nvSpPr>
        <p:spPr>
          <a:xfrm>
            <a:off x="228600" y="457200"/>
            <a:ext cx="2971800" cy="954107"/>
          </a:xfrm>
          <a:prstGeom prst="rect">
            <a:avLst/>
          </a:prstGeom>
          <a:noFill/>
        </p:spPr>
        <p:txBody>
          <a:bodyPr wrap="square" rtlCol="0">
            <a:spAutoFit/>
          </a:bodyPr>
          <a:lstStyle/>
          <a:p>
            <a:r>
              <a:rPr lang="en-IE" sz="2800" b="1" dirty="0" err="1" smtClean="0"/>
              <a:t>Pictiúr</a:t>
            </a:r>
            <a:endParaRPr lang="en-IE" sz="2800" b="1" dirty="0" smtClean="0"/>
          </a:p>
          <a:p>
            <a:r>
              <a:rPr lang="en-IE" sz="2800" b="1" dirty="0" err="1" smtClean="0"/>
              <a:t>réalaíoch</a:t>
            </a:r>
            <a:endParaRPr lang="en-IE"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endCondLst>
                                    <p:cond evt="onNext" delay="0">
                                      <p:tgtEl>
                                        <p:sldTgt/>
                                      </p:tgtEl>
                                    </p:cond>
                                  </p:endCondLst>
                                  <p:childTnLst>
                                    <p:anim calcmode="discrete" valueType="str">
                                      <p:cBhvr>
                                        <p:cTn id="6" dur="2000" fill="hold"/>
                                        <p:tgtEl>
                                          <p:spTgt spid="17"/>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nodeType="withEffect">
                                  <p:stCondLst>
                                    <p:cond delay="0"/>
                                  </p:stCondLst>
                                  <p:endCondLst>
                                    <p:cond evt="onNext" delay="0">
                                      <p:tgtEl>
                                        <p:sldTgt/>
                                      </p:tgtEl>
                                    </p:cond>
                                  </p:endCondLst>
                                  <p:childTnLst>
                                    <p:anim calcmode="discrete" valueType="str">
                                      <p:cBhvr>
                                        <p:cTn id="8" dur="2000" fill="hold"/>
                                        <p:tgtEl>
                                          <p:spTgt spid="24"/>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grpId="0" nodeType="withEffect">
                                  <p:stCondLst>
                                    <p:cond delay="0"/>
                                  </p:stCondLst>
                                  <p:endCondLst>
                                    <p:cond evt="onNext" delay="0">
                                      <p:tgtEl>
                                        <p:sldTgt/>
                                      </p:tgtEl>
                                    </p:cond>
                                  </p:endCondLst>
                                  <p:childTnLst>
                                    <p:anim calcmode="discrete" valueType="str">
                                      <p:cBhvr>
                                        <p:cTn id="10" dur="1000" fill="hold"/>
                                        <p:tgtEl>
                                          <p:spTgt spid="22"/>
                                        </p:tgtEl>
                                        <p:attrNameLst>
                                          <p:attrName>style.visibility</p:attrName>
                                        </p:attrNameLst>
                                      </p:cBhvr>
                                      <p:tavLst>
                                        <p:tav tm="0">
                                          <p:val>
                                            <p:strVal val="hidden"/>
                                          </p:val>
                                        </p:tav>
                                        <p:tav tm="50000">
                                          <p:val>
                                            <p:strVal val="visible"/>
                                          </p:val>
                                        </p:tav>
                                      </p:tavLst>
                                    </p:anim>
                                  </p:childTnLst>
                                </p:cTn>
                              </p:par>
                              <p:par>
                                <p:cTn id="11" presetID="35" presetClass="emph" presetSubtype="0" repeatCount="indefinite" fill="hold" grpId="0" nodeType="withEffect">
                                  <p:stCondLst>
                                    <p:cond delay="0"/>
                                  </p:stCondLst>
                                  <p:endCondLst>
                                    <p:cond evt="onNext" delay="0">
                                      <p:tgtEl>
                                        <p:sldTgt/>
                                      </p:tgtEl>
                                    </p:cond>
                                  </p:endCondLst>
                                  <p:childTnLst>
                                    <p:anim calcmode="discrete" valueType="str">
                                      <p:cBhvr>
                                        <p:cTn id="12" dur="1000" fill="hold"/>
                                        <p:tgtEl>
                                          <p:spTgt spid="23"/>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grpId="0" nodeType="withEffect">
                                  <p:stCondLst>
                                    <p:cond delay="0"/>
                                  </p:stCondLst>
                                  <p:endCondLst>
                                    <p:cond evt="onNext" delay="0">
                                      <p:tgtEl>
                                        <p:sldTgt/>
                                      </p:tgtEl>
                                    </p:cond>
                                  </p:endCondLst>
                                  <p:childTnLst>
                                    <p:anim calcmode="discrete" valueType="str">
                                      <p:cBhvr>
                                        <p:cTn id="14" dur="1000" fill="hold"/>
                                        <p:tgtEl>
                                          <p:spTgt spid="21"/>
                                        </p:tgtEl>
                                        <p:attrNameLst>
                                          <p:attrName>style.visibility</p:attrName>
                                        </p:attrNameLst>
                                      </p:cBhvr>
                                      <p:tavLst>
                                        <p:tav tm="0">
                                          <p:val>
                                            <p:strVal val="hidden"/>
                                          </p:val>
                                        </p:tav>
                                        <p:tav tm="50000">
                                          <p:val>
                                            <p:strVal val="visible"/>
                                          </p:val>
                                        </p:tav>
                                      </p:tavLst>
                                    </p:anim>
                                  </p:childTnLst>
                                </p:cTn>
                              </p:par>
                            </p:childTnLst>
                          </p:cTn>
                        </p:par>
                        <p:par>
                          <p:cTn id="15" fill="hold">
                            <p:stCondLst>
                              <p:cond delay="2000"/>
                            </p:stCondLst>
                            <p:childTnLst>
                              <p:par>
                                <p:cTn id="16" presetID="63" presetClass="path" presetSubtype="0" accel="50000" decel="50000" fill="hold" nodeType="afterEffect">
                                  <p:stCondLst>
                                    <p:cond delay="0"/>
                                  </p:stCondLst>
                                  <p:childTnLst>
                                    <p:animMotion origin="layout" path="M -0.03333 -4.13506E-6 L 0.21667 -4.13506E-6 " pathEditMode="relative" rAng="0" ptsTypes="AA">
                                      <p:cBhvr>
                                        <p:cTn id="17" dur="2000" fill="hold"/>
                                        <p:tgtEl>
                                          <p:spTgt spid="5"/>
                                        </p:tgtEl>
                                        <p:attrNameLst>
                                          <p:attrName>ppt_x</p:attrName>
                                          <p:attrName>ppt_y</p:attrName>
                                        </p:attrNameLst>
                                      </p:cBhvr>
                                      <p:rCtr x="125" y="0"/>
                                    </p:animMotion>
                                  </p:childTnLst>
                                </p:cTn>
                              </p:par>
                              <p:par>
                                <p:cTn id="18" presetID="35" presetClass="path" presetSubtype="0" accel="50000" decel="50000" fill="hold" nodeType="withEffect">
                                  <p:stCondLst>
                                    <p:cond delay="0"/>
                                  </p:stCondLst>
                                  <p:childTnLst>
                                    <p:animMotion origin="layout" path="M 0.03906 0.00555 L -0.21094 0.00555 " pathEditMode="relative" rAng="0" ptsTypes="AA">
                                      <p:cBhvr>
                                        <p:cTn id="19" dur="2000" fill="hold"/>
                                        <p:tgtEl>
                                          <p:spTgt spid="6"/>
                                        </p:tgtEl>
                                        <p:attrNameLst>
                                          <p:attrName>ppt_x</p:attrName>
                                          <p:attrName>ppt_y</p:attrName>
                                        </p:attrNameLst>
                                      </p:cBhvr>
                                      <p:rCtr x="-125" y="0"/>
                                    </p:animMotion>
                                  </p:childTnLst>
                                </p:cTn>
                              </p:par>
                            </p:childTnLst>
                          </p:cTn>
                        </p:par>
                        <p:par>
                          <p:cTn id="20" fill="hold">
                            <p:stCondLst>
                              <p:cond delay="4000"/>
                            </p:stCondLst>
                            <p:childTnLst>
                              <p:par>
                                <p:cTn id="21" presetID="1" presetClass="entr" presetSubtype="0" fill="hold" grpId="1" nodeType="after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2" grpId="0"/>
      <p:bldP spid="23" grpId="0"/>
      <p:bldP spid="25" grpId="1" animBg="1"/>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2677656"/>
          </a:xfrm>
          <a:prstGeom prst="rect">
            <a:avLst/>
          </a:prstGeom>
        </p:spPr>
        <p:txBody>
          <a:bodyPr wrap="square">
            <a:spAutoFit/>
          </a:bodyPr>
          <a:lstStyle/>
          <a:p>
            <a:r>
              <a:rPr lang="ga-IE" sz="2800" dirty="0" smtClean="0"/>
              <a:t>Thug Seán </a:t>
            </a:r>
            <a:r>
              <a:rPr lang="en-IE" sz="2800" dirty="0" err="1" smtClean="0"/>
              <a:t>píosa</a:t>
            </a:r>
            <a:r>
              <a:rPr lang="ga-IE" sz="2800" dirty="0" smtClean="0"/>
              <a:t> den pháipéar don bhean chun í a shásamh.  </a:t>
            </a:r>
            <a:r>
              <a:rPr lang="en-IE" sz="2800" dirty="0" smtClean="0"/>
              <a:t>S</a:t>
            </a:r>
            <a:r>
              <a:rPr lang="ga-IE" sz="2800" dirty="0" smtClean="0"/>
              <a:t>cread sí go raibh alt sa pháipéar faoin mbeirt acu.  </a:t>
            </a:r>
            <a:endParaRPr lang="en-IE" sz="2800" dirty="0" smtClean="0"/>
          </a:p>
          <a:p>
            <a:r>
              <a:rPr lang="ga-IE" sz="2800" dirty="0" smtClean="0"/>
              <a:t>Níor chreid Seán í mar </a:t>
            </a:r>
            <a:r>
              <a:rPr lang="en-IE" sz="2800" dirty="0" smtClean="0"/>
              <a:t>                              </a:t>
            </a:r>
            <a:r>
              <a:rPr lang="ga-IE" sz="2800" dirty="0" smtClean="0"/>
              <a:t>é agus </a:t>
            </a:r>
            <a:r>
              <a:rPr lang="en-IE" sz="2800" dirty="0" smtClean="0"/>
              <a:t>                                                       </a:t>
            </a:r>
          </a:p>
          <a:p>
            <a:r>
              <a:rPr lang="en-IE" sz="2800" dirty="0" smtClean="0"/>
              <a:t> </a:t>
            </a:r>
            <a:r>
              <a:rPr lang="en-IE" sz="2800" dirty="0" smtClean="0"/>
              <a:t>                                           </a:t>
            </a:r>
            <a:r>
              <a:rPr lang="ga-IE" sz="2800" dirty="0" smtClean="0"/>
              <a:t>le haon iriseoir.  </a:t>
            </a:r>
            <a:r>
              <a:rPr lang="en-IE" sz="2800" dirty="0" smtClean="0"/>
              <a:t>G</a:t>
            </a:r>
            <a:r>
              <a:rPr lang="ga-IE" sz="2800" dirty="0" smtClean="0"/>
              <a:t>hlac </a:t>
            </a:r>
            <a:r>
              <a:rPr lang="en-IE" sz="2800" dirty="0" smtClean="0"/>
              <a:t>an </a:t>
            </a:r>
            <a:r>
              <a:rPr lang="en-IE" sz="2800" dirty="0" err="1" smtClean="0"/>
              <a:t>bhean</a:t>
            </a:r>
            <a:r>
              <a:rPr lang="ga-IE" sz="2800" dirty="0" smtClean="0"/>
              <a:t> páirt i suirbhé.  Dúirt an suirbhé go raibh ceathrú de mhná pósta sa tír míshásta.  Bhí an bhean ina measc</a:t>
            </a:r>
            <a:r>
              <a:rPr lang="en-IE" sz="2800" dirty="0" smtClean="0"/>
              <a:t>, </a:t>
            </a:r>
            <a:r>
              <a:rPr lang="en-IE" sz="2800" dirty="0" err="1" smtClean="0"/>
              <a:t>dúirt</a:t>
            </a:r>
            <a:r>
              <a:rPr lang="en-IE" sz="2800" dirty="0" smtClean="0"/>
              <a:t> </a:t>
            </a:r>
            <a:r>
              <a:rPr lang="en-IE" sz="2800" dirty="0" err="1" smtClean="0"/>
              <a:t>sí</a:t>
            </a:r>
            <a:r>
              <a:rPr lang="en-IE" sz="2800" dirty="0" smtClean="0"/>
              <a:t>.</a:t>
            </a:r>
            <a:endParaRPr lang="en-IE" sz="2800" dirty="0" smtClean="0"/>
          </a:p>
        </p:txBody>
      </p:sp>
      <p:sp>
        <p:nvSpPr>
          <p:cNvPr id="3" name="TextBox 2"/>
          <p:cNvSpPr txBox="1"/>
          <p:nvPr/>
        </p:nvSpPr>
        <p:spPr>
          <a:xfrm>
            <a:off x="3276600" y="838200"/>
            <a:ext cx="2819400" cy="523220"/>
          </a:xfrm>
          <a:prstGeom prst="rect">
            <a:avLst/>
          </a:prstGeom>
          <a:noFill/>
        </p:spPr>
        <p:txBody>
          <a:bodyPr wrap="square" rtlCol="0">
            <a:spAutoFit/>
          </a:bodyPr>
          <a:lstStyle/>
          <a:p>
            <a:r>
              <a:rPr lang="ga-IE" sz="2800" u="sng" dirty="0" smtClean="0"/>
              <a:t>ní fhaca seisean</a:t>
            </a:r>
            <a:r>
              <a:rPr lang="en-IE" sz="2800" u="sng" dirty="0" smtClean="0"/>
              <a:t>  </a:t>
            </a:r>
            <a:endParaRPr lang="en-IE" sz="2800" dirty="0"/>
          </a:p>
        </p:txBody>
      </p:sp>
      <p:sp>
        <p:nvSpPr>
          <p:cNvPr id="4" name="TextBox 3"/>
          <p:cNvSpPr txBox="1"/>
          <p:nvPr/>
        </p:nvSpPr>
        <p:spPr>
          <a:xfrm>
            <a:off x="0" y="1295400"/>
            <a:ext cx="3657600" cy="523220"/>
          </a:xfrm>
          <a:prstGeom prst="rect">
            <a:avLst/>
          </a:prstGeom>
          <a:noFill/>
        </p:spPr>
        <p:txBody>
          <a:bodyPr wrap="square" rtlCol="0">
            <a:spAutoFit/>
          </a:bodyPr>
          <a:lstStyle/>
          <a:p>
            <a:r>
              <a:rPr lang="ga-IE" sz="2800" u="sng" dirty="0" smtClean="0"/>
              <a:t>ní raibh seisean ag caint</a:t>
            </a:r>
            <a:r>
              <a:rPr lang="ga-IE" sz="2800" dirty="0" smtClean="0"/>
              <a:t> </a:t>
            </a:r>
            <a:endParaRPr lang="en-IE" sz="2800" dirty="0"/>
          </a:p>
        </p:txBody>
      </p:sp>
      <p:pic>
        <p:nvPicPr>
          <p:cNvPr id="6" name="Picture 5" descr="woman2.jpg"/>
          <p:cNvPicPr>
            <a:picLocks noChangeAspect="1"/>
          </p:cNvPicPr>
          <p:nvPr/>
        </p:nvPicPr>
        <p:blipFill>
          <a:blip r:embed="rId2" cstate="print"/>
          <a:stretch>
            <a:fillRect/>
          </a:stretch>
        </p:blipFill>
        <p:spPr>
          <a:xfrm>
            <a:off x="381000" y="3505200"/>
            <a:ext cx="1190625" cy="1905000"/>
          </a:xfrm>
          <a:prstGeom prst="rect">
            <a:avLst/>
          </a:prstGeom>
        </p:spPr>
      </p:pic>
      <p:pic>
        <p:nvPicPr>
          <p:cNvPr id="7" name="Picture 6" descr="sad bride.jpg"/>
          <p:cNvPicPr>
            <a:picLocks noChangeAspect="1"/>
          </p:cNvPicPr>
          <p:nvPr/>
        </p:nvPicPr>
        <p:blipFill>
          <a:blip r:embed="rId3" cstate="print"/>
          <a:stretch>
            <a:fillRect/>
          </a:stretch>
        </p:blipFill>
        <p:spPr>
          <a:xfrm>
            <a:off x="2057400" y="3886200"/>
            <a:ext cx="1057275" cy="1057275"/>
          </a:xfrm>
          <a:prstGeom prst="rect">
            <a:avLst/>
          </a:prstGeom>
        </p:spPr>
      </p:pic>
      <p:pic>
        <p:nvPicPr>
          <p:cNvPr id="8" name="Picture 7" descr="happy bride.jpg"/>
          <p:cNvPicPr>
            <a:picLocks noChangeAspect="1"/>
          </p:cNvPicPr>
          <p:nvPr/>
        </p:nvPicPr>
        <p:blipFill>
          <a:blip r:embed="rId4" cstate="print"/>
          <a:stretch>
            <a:fillRect/>
          </a:stretch>
        </p:blipFill>
        <p:spPr>
          <a:xfrm>
            <a:off x="3581400" y="2971800"/>
            <a:ext cx="1219200" cy="1232899"/>
          </a:xfrm>
          <a:prstGeom prst="rect">
            <a:avLst/>
          </a:prstGeom>
        </p:spPr>
      </p:pic>
      <p:pic>
        <p:nvPicPr>
          <p:cNvPr id="9" name="Picture 8" descr="happy bride.jpg"/>
          <p:cNvPicPr>
            <a:picLocks noChangeAspect="1"/>
          </p:cNvPicPr>
          <p:nvPr/>
        </p:nvPicPr>
        <p:blipFill>
          <a:blip r:embed="rId4" cstate="print">
            <a:clrChange>
              <a:clrFrom>
                <a:srgbClr val="FFFFFF"/>
              </a:clrFrom>
              <a:clrTo>
                <a:srgbClr val="FFFFFF">
                  <a:alpha val="0"/>
                </a:srgbClr>
              </a:clrTo>
            </a:clrChange>
          </a:blip>
          <a:stretch>
            <a:fillRect/>
          </a:stretch>
        </p:blipFill>
        <p:spPr>
          <a:xfrm>
            <a:off x="4419600" y="2971800"/>
            <a:ext cx="1143000" cy="1155843"/>
          </a:xfrm>
          <a:prstGeom prst="rect">
            <a:avLst/>
          </a:prstGeom>
        </p:spPr>
      </p:pic>
      <p:pic>
        <p:nvPicPr>
          <p:cNvPr id="10" name="Picture 9" descr="happy bride.jpg"/>
          <p:cNvPicPr>
            <a:picLocks noChangeAspect="1"/>
          </p:cNvPicPr>
          <p:nvPr/>
        </p:nvPicPr>
        <p:blipFill>
          <a:blip r:embed="rId4" cstate="print">
            <a:clrChange>
              <a:clrFrom>
                <a:srgbClr val="FFFFFF"/>
              </a:clrFrom>
              <a:clrTo>
                <a:srgbClr val="FFFFFF">
                  <a:alpha val="0"/>
                </a:srgbClr>
              </a:clrTo>
            </a:clrChange>
          </a:blip>
          <a:stretch>
            <a:fillRect/>
          </a:stretch>
        </p:blipFill>
        <p:spPr>
          <a:xfrm>
            <a:off x="4038600" y="3657600"/>
            <a:ext cx="1143000" cy="1155843"/>
          </a:xfrm>
          <a:prstGeom prst="rect">
            <a:avLst/>
          </a:prstGeom>
        </p:spPr>
      </p:pic>
      <p:sp>
        <p:nvSpPr>
          <p:cNvPr id="12" name="TextBox 11"/>
          <p:cNvSpPr txBox="1"/>
          <p:nvPr/>
        </p:nvSpPr>
        <p:spPr>
          <a:xfrm>
            <a:off x="3200400" y="4038600"/>
            <a:ext cx="381000" cy="830997"/>
          </a:xfrm>
          <a:prstGeom prst="rect">
            <a:avLst/>
          </a:prstGeom>
          <a:noFill/>
        </p:spPr>
        <p:txBody>
          <a:bodyPr wrap="square" rtlCol="0">
            <a:spAutoFit/>
          </a:bodyPr>
          <a:lstStyle/>
          <a:p>
            <a:r>
              <a:rPr lang="en-IE" sz="2400" b="1" u="sng" dirty="0" smtClean="0"/>
              <a:t>1</a:t>
            </a:r>
          </a:p>
          <a:p>
            <a:r>
              <a:rPr lang="en-IE" sz="2400" b="1" dirty="0" smtClean="0"/>
              <a:t>4</a:t>
            </a:r>
            <a:endParaRPr lang="en-IE" sz="2400" b="1" dirty="0"/>
          </a:p>
        </p:txBody>
      </p:sp>
      <p:pic>
        <p:nvPicPr>
          <p:cNvPr id="14" name="Picture 13" descr="man1.jpg"/>
          <p:cNvPicPr>
            <a:picLocks noChangeAspect="1"/>
          </p:cNvPicPr>
          <p:nvPr/>
        </p:nvPicPr>
        <p:blipFill>
          <a:blip r:embed="rId5" cstate="print">
            <a:clrChange>
              <a:clrFrom>
                <a:srgbClr val="FFFEFF"/>
              </a:clrFrom>
              <a:clrTo>
                <a:srgbClr val="FFFEFF">
                  <a:alpha val="0"/>
                </a:srgbClr>
              </a:clrTo>
            </a:clrChange>
          </a:blip>
          <a:srcRect l="27272" r="36364" b="77273"/>
          <a:stretch>
            <a:fillRect/>
          </a:stretch>
        </p:blipFill>
        <p:spPr>
          <a:xfrm rot="331097">
            <a:off x="6318952" y="4032953"/>
            <a:ext cx="697631" cy="697631"/>
          </a:xfrm>
          <a:prstGeom prst="rect">
            <a:avLst/>
          </a:prstGeom>
        </p:spPr>
      </p:pic>
      <p:pic>
        <p:nvPicPr>
          <p:cNvPr id="15" name="Picture 14" descr="man1.jpg"/>
          <p:cNvPicPr>
            <a:picLocks noChangeAspect="1"/>
          </p:cNvPicPr>
          <p:nvPr/>
        </p:nvPicPr>
        <p:blipFill>
          <a:blip r:embed="rId5" cstate="print">
            <a:clrChange>
              <a:clrFrom>
                <a:srgbClr val="FFFEFF"/>
              </a:clrFrom>
              <a:clrTo>
                <a:srgbClr val="FFFEFF">
                  <a:alpha val="0"/>
                </a:srgbClr>
              </a:clrTo>
            </a:clrChange>
          </a:blip>
          <a:srcRect l="27272" r="36364" b="77273"/>
          <a:stretch>
            <a:fillRect/>
          </a:stretch>
        </p:blipFill>
        <p:spPr>
          <a:xfrm rot="793546">
            <a:off x="7233354" y="4032953"/>
            <a:ext cx="697631" cy="697631"/>
          </a:xfrm>
          <a:prstGeom prst="rect">
            <a:avLst/>
          </a:prstGeom>
        </p:spPr>
      </p:pic>
      <p:pic>
        <p:nvPicPr>
          <p:cNvPr id="16" name="Picture 15" descr="man1.jpg"/>
          <p:cNvPicPr>
            <a:picLocks noChangeAspect="1"/>
          </p:cNvPicPr>
          <p:nvPr/>
        </p:nvPicPr>
        <p:blipFill>
          <a:blip r:embed="rId5" cstate="print">
            <a:clrChange>
              <a:clrFrom>
                <a:srgbClr val="FFFEFF"/>
              </a:clrFrom>
              <a:clrTo>
                <a:srgbClr val="FFFEFF">
                  <a:alpha val="0"/>
                </a:srgbClr>
              </a:clrTo>
            </a:clrChange>
          </a:blip>
          <a:srcRect l="27272" r="36364" b="77273"/>
          <a:stretch>
            <a:fillRect/>
          </a:stretch>
        </p:blipFill>
        <p:spPr>
          <a:xfrm rot="366038">
            <a:off x="8036095" y="4073695"/>
            <a:ext cx="697631" cy="697631"/>
          </a:xfrm>
          <a:prstGeom prst="rect">
            <a:avLst/>
          </a:prstGeom>
        </p:spPr>
      </p:pic>
      <p:pic>
        <p:nvPicPr>
          <p:cNvPr id="13" name="Picture 12" descr="3monkeys1.jpg"/>
          <p:cNvPicPr>
            <a:picLocks noChangeAspect="1"/>
          </p:cNvPicPr>
          <p:nvPr/>
        </p:nvPicPr>
        <p:blipFill>
          <a:blip r:embed="rId6" cstate="print">
            <a:clrChange>
              <a:clrFrom>
                <a:srgbClr val="FEFEFE"/>
              </a:clrFrom>
              <a:clrTo>
                <a:srgbClr val="FEFEFE">
                  <a:alpha val="0"/>
                </a:srgbClr>
              </a:clrTo>
            </a:clrChange>
          </a:blip>
          <a:stretch>
            <a:fillRect/>
          </a:stretch>
        </p:blipFill>
        <p:spPr>
          <a:xfrm>
            <a:off x="6115050" y="4038600"/>
            <a:ext cx="3028950" cy="1504950"/>
          </a:xfrm>
          <a:prstGeom prst="rect">
            <a:avLst/>
          </a:prstGeom>
        </p:spPr>
      </p:pic>
      <p:sp>
        <p:nvSpPr>
          <p:cNvPr id="17" name="TextBox 16"/>
          <p:cNvSpPr txBox="1"/>
          <p:nvPr/>
        </p:nvSpPr>
        <p:spPr>
          <a:xfrm>
            <a:off x="152400" y="5638800"/>
            <a:ext cx="8991600" cy="523220"/>
          </a:xfrm>
          <a:prstGeom prst="rect">
            <a:avLst/>
          </a:prstGeom>
          <a:noFill/>
        </p:spPr>
        <p:txBody>
          <a:bodyPr wrap="square" rtlCol="0">
            <a:spAutoFit/>
          </a:bodyPr>
          <a:lstStyle/>
          <a:p>
            <a:r>
              <a:rPr lang="en-IE" sz="2800" dirty="0" err="1" smtClean="0"/>
              <a:t>Níor</a:t>
            </a:r>
            <a:r>
              <a:rPr lang="en-IE" sz="2800" dirty="0" smtClean="0"/>
              <a:t> </a:t>
            </a:r>
            <a:r>
              <a:rPr lang="en-IE" sz="2800" dirty="0" err="1" smtClean="0"/>
              <a:t>chreid</a:t>
            </a:r>
            <a:r>
              <a:rPr lang="en-IE" sz="2800" dirty="0" smtClean="0"/>
              <a:t> </a:t>
            </a:r>
            <a:r>
              <a:rPr lang="en-IE" sz="2800" dirty="0" err="1" smtClean="0"/>
              <a:t>Seán</a:t>
            </a:r>
            <a:r>
              <a:rPr lang="en-IE" sz="2800" dirty="0" smtClean="0"/>
              <a:t> í mar                                    í </a:t>
            </a:r>
            <a:r>
              <a:rPr lang="en-IE" sz="2800" dirty="0" err="1" smtClean="0"/>
              <a:t>ag</a:t>
            </a:r>
            <a:r>
              <a:rPr lang="en-IE" sz="2800" dirty="0" smtClean="0"/>
              <a:t> </a:t>
            </a:r>
            <a:r>
              <a:rPr lang="en-IE" sz="2800" dirty="0" err="1" smtClean="0"/>
              <a:t>gearán</a:t>
            </a:r>
            <a:r>
              <a:rPr lang="en-IE" sz="2800" dirty="0" smtClean="0"/>
              <a:t> </a:t>
            </a:r>
            <a:r>
              <a:rPr lang="en-IE" sz="2800" dirty="0" err="1" smtClean="0"/>
              <a:t>riamh</a:t>
            </a:r>
            <a:endParaRPr lang="en-IE" sz="2800" dirty="0"/>
          </a:p>
        </p:txBody>
      </p:sp>
      <p:sp>
        <p:nvSpPr>
          <p:cNvPr id="18" name="TextBox 17"/>
          <p:cNvSpPr txBox="1"/>
          <p:nvPr/>
        </p:nvSpPr>
        <p:spPr>
          <a:xfrm>
            <a:off x="3429000" y="5638800"/>
            <a:ext cx="2971800" cy="523220"/>
          </a:xfrm>
          <a:prstGeom prst="rect">
            <a:avLst/>
          </a:prstGeom>
          <a:noFill/>
        </p:spPr>
        <p:txBody>
          <a:bodyPr wrap="square" rtlCol="0">
            <a:spAutoFit/>
          </a:bodyPr>
          <a:lstStyle/>
          <a:p>
            <a:r>
              <a:rPr lang="en-IE" sz="2800" u="sng" dirty="0" err="1" smtClean="0"/>
              <a:t>níor</a:t>
            </a:r>
            <a:r>
              <a:rPr lang="en-IE" sz="2800" u="sng" dirty="0" smtClean="0"/>
              <a:t> </a:t>
            </a:r>
            <a:r>
              <a:rPr lang="en-IE" sz="2800" u="sng" dirty="0" err="1" smtClean="0"/>
              <a:t>chuala</a:t>
            </a:r>
            <a:r>
              <a:rPr lang="en-IE" sz="2800" u="sng" dirty="0" smtClean="0"/>
              <a:t> </a:t>
            </a:r>
            <a:r>
              <a:rPr lang="en-IE" sz="2800" u="sng" dirty="0" err="1" smtClean="0"/>
              <a:t>seisean</a:t>
            </a:r>
            <a:endParaRPr lang="en-IE"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63" presetClass="path" presetSubtype="0" accel="50000" decel="50000" fill="hold" nodeType="afterEffect">
                                  <p:stCondLst>
                                    <p:cond delay="0"/>
                                  </p:stCondLst>
                                  <p:childTnLst>
                                    <p:animMotion origin="layout" path="M 3.33333E-6 1.71138E-6 L 0.15 1.71138E-6 " pathEditMode="relative" rAng="0" ptsTypes="AA">
                                      <p:cBhvr>
                                        <p:cTn id="9" dur="2000" fill="hold"/>
                                        <p:tgtEl>
                                          <p:spTgt spid="6"/>
                                        </p:tgtEl>
                                        <p:attrNameLst>
                                          <p:attrName>ppt_x</p:attrName>
                                          <p:attrName>ppt_y</p:attrName>
                                        </p:attrNameLst>
                                      </p:cBhvr>
                                      <p:rCtr x="75" y="0"/>
                                    </p:animMotion>
                                  </p:childTnLst>
                                </p:cTn>
                              </p:par>
                            </p:childTnLst>
                          </p:cTn>
                        </p:par>
                      </p:childTnLst>
                    </p:cTn>
                  </p:par>
                  <p:par>
                    <p:cTn id="10" fill="hold">
                      <p:stCondLst>
                        <p:cond delay="indefinite"/>
                      </p:stCondLst>
                      <p:childTnLst>
                        <p:par>
                          <p:cTn id="11" fill="hold">
                            <p:stCondLst>
                              <p:cond delay="0"/>
                            </p:stCondLst>
                            <p:childTnLst>
                              <p:par>
                                <p:cTn id="12" presetID="2" presetClass="emph" presetSubtype="0" grpId="0" nodeType="clickEffect">
                                  <p:stCondLst>
                                    <p:cond delay="0"/>
                                  </p:stCondLst>
                                  <p:childTnLst>
                                    <p:set>
                                      <p:cBhvr override="childStyle">
                                        <p:cTn id="13" dur="3000"/>
                                        <p:tgtEl>
                                          <p:spTgt spid="3"/>
                                        </p:tgtEl>
                                        <p:attrNameLst>
                                          <p:attrName>style.fontFamily</p:attrName>
                                        </p:attrNameLst>
                                      </p:cBhvr>
                                      <p:to>
                                        <p:strVal val="Times New Roman"/>
                                      </p:to>
                                    </p:set>
                                  </p:childTnLst>
                                </p:cTn>
                              </p:par>
                            </p:childTnLst>
                          </p:cTn>
                        </p:par>
                        <p:par>
                          <p:cTn id="14" fill="hold">
                            <p:stCondLst>
                              <p:cond delay="3000"/>
                            </p:stCondLst>
                            <p:childTnLst>
                              <p:par>
                                <p:cTn id="15" presetID="2" presetClass="emph" presetSubtype="0" grpId="0" nodeType="afterEffect">
                                  <p:stCondLst>
                                    <p:cond delay="0"/>
                                  </p:stCondLst>
                                  <p:childTnLst>
                                    <p:set>
                                      <p:cBhvr override="childStyle">
                                        <p:cTn id="16" dur="3000"/>
                                        <p:tgtEl>
                                          <p:spTgt spid="4"/>
                                        </p:tgtEl>
                                        <p:attrNameLst>
                                          <p:attrName>style.fontFamily</p:attrName>
                                        </p:attrNameLst>
                                      </p:cBhvr>
                                      <p:to>
                                        <p:strVal val="Times New Roman"/>
                                      </p:to>
                                    </p:set>
                                  </p:childTnLst>
                                </p:cTn>
                              </p:par>
                            </p:childTnLst>
                          </p:cTn>
                        </p:par>
                        <p:par>
                          <p:cTn id="17" fill="hold">
                            <p:stCondLst>
                              <p:cond delay="6000"/>
                            </p:stCondLst>
                            <p:childTnLst>
                              <p:par>
                                <p:cTn id="18" presetID="2" presetClass="emph" presetSubtype="0" grpId="0" nodeType="afterEffect">
                                  <p:stCondLst>
                                    <p:cond delay="0"/>
                                  </p:stCondLst>
                                  <p:childTnLst>
                                    <p:set>
                                      <p:cBhvr override="childStyle">
                                        <p:cTn id="19" dur="3000"/>
                                        <p:tgtEl>
                                          <p:spTgt spid="18"/>
                                        </p:tgtEl>
                                        <p:attrNameLst>
                                          <p:attrName>style.fontFamily</p:attrName>
                                        </p:attrNameLst>
                                      </p:cBhvr>
                                      <p:to>
                                        <p:strVal val="Times New Roman"/>
                                      </p:to>
                                    </p:set>
                                  </p:childTnLst>
                                </p:cTn>
                              </p:par>
                            </p:childTnLst>
                          </p:cTn>
                        </p:par>
                        <p:par>
                          <p:cTn id="20" fill="hold">
                            <p:stCondLst>
                              <p:cond delay="9000"/>
                            </p:stCondLst>
                            <p:childTnLst>
                              <p:par>
                                <p:cTn id="21" presetID="1"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pregnant.jpg"/>
          <p:cNvPicPr>
            <a:picLocks noChangeAspect="1"/>
          </p:cNvPicPr>
          <p:nvPr/>
        </p:nvPicPr>
        <p:blipFill>
          <a:blip r:embed="rId2" cstate="print">
            <a:clrChange>
              <a:clrFrom>
                <a:srgbClr val="FEFEFE"/>
              </a:clrFrom>
              <a:clrTo>
                <a:srgbClr val="FEFEFE">
                  <a:alpha val="0"/>
                </a:srgbClr>
              </a:clrTo>
            </a:clrChange>
          </a:blip>
          <a:stretch>
            <a:fillRect/>
          </a:stretch>
        </p:blipFill>
        <p:spPr>
          <a:xfrm>
            <a:off x="7162800" y="2590800"/>
            <a:ext cx="1752600" cy="1713996"/>
          </a:xfrm>
          <a:prstGeom prst="rect">
            <a:avLst/>
          </a:prstGeom>
        </p:spPr>
      </p:pic>
      <p:sp>
        <p:nvSpPr>
          <p:cNvPr id="2" name="TextBox 1"/>
          <p:cNvSpPr txBox="1"/>
          <p:nvPr/>
        </p:nvSpPr>
        <p:spPr>
          <a:xfrm>
            <a:off x="0" y="0"/>
            <a:ext cx="9144000" cy="1446550"/>
          </a:xfrm>
          <a:prstGeom prst="rect">
            <a:avLst/>
          </a:prstGeom>
          <a:noFill/>
        </p:spPr>
        <p:txBody>
          <a:bodyPr wrap="square" rtlCol="0">
            <a:spAutoFit/>
          </a:bodyPr>
          <a:lstStyle/>
          <a:p>
            <a:r>
              <a:rPr lang="en-IE" sz="2800" dirty="0" err="1" smtClean="0"/>
              <a:t>Nuair</a:t>
            </a:r>
            <a:r>
              <a:rPr lang="en-IE" sz="2800" dirty="0" smtClean="0"/>
              <a:t> a </a:t>
            </a:r>
            <a:r>
              <a:rPr lang="en-IE" sz="2800" dirty="0" err="1" smtClean="0"/>
              <a:t>tháinig</a:t>
            </a:r>
            <a:r>
              <a:rPr lang="en-IE" sz="2800" dirty="0" smtClean="0"/>
              <a:t> bean an </a:t>
            </a:r>
            <a:r>
              <a:rPr lang="en-IE" sz="2800" dirty="0" err="1" smtClean="0"/>
              <a:t>tsuirbhé</a:t>
            </a:r>
            <a:r>
              <a:rPr lang="en-IE" sz="2800" dirty="0" smtClean="0"/>
              <a:t> go </a:t>
            </a:r>
            <a:r>
              <a:rPr lang="en-IE" sz="2800" dirty="0" err="1" smtClean="0"/>
              <a:t>dtí</a:t>
            </a:r>
            <a:r>
              <a:rPr lang="en-IE" sz="2800" dirty="0" smtClean="0"/>
              <a:t> an teach </a:t>
            </a:r>
            <a:r>
              <a:rPr lang="en-IE" sz="2800" dirty="0" err="1" smtClean="0"/>
              <a:t>bhí</a:t>
            </a:r>
            <a:r>
              <a:rPr lang="en-IE" sz="2800" dirty="0" smtClean="0"/>
              <a:t> an </a:t>
            </a:r>
            <a:r>
              <a:rPr lang="en-IE" sz="2800" dirty="0" err="1" smtClean="0"/>
              <a:t>bhean</a:t>
            </a:r>
            <a:r>
              <a:rPr lang="en-IE" sz="2800" dirty="0" smtClean="0"/>
              <a:t> </a:t>
            </a:r>
            <a:r>
              <a:rPr lang="en-IE" sz="2800" dirty="0" err="1" smtClean="0"/>
              <a:t>crosta</a:t>
            </a:r>
            <a:r>
              <a:rPr lang="en-IE" sz="2800" dirty="0" smtClean="0"/>
              <a:t> le </a:t>
            </a:r>
            <a:r>
              <a:rPr lang="en-IE" sz="2800" dirty="0" err="1" smtClean="0"/>
              <a:t>Seán</a:t>
            </a:r>
            <a:r>
              <a:rPr lang="en-IE" sz="2800" dirty="0" smtClean="0"/>
              <a:t>. (</a:t>
            </a:r>
            <a:r>
              <a:rPr lang="en-IE" sz="2800" dirty="0" err="1" smtClean="0"/>
              <a:t>Ní</a:t>
            </a:r>
            <a:r>
              <a:rPr lang="en-IE" sz="2800" dirty="0" smtClean="0"/>
              <a:t> </a:t>
            </a:r>
            <a:r>
              <a:rPr lang="en-IE" sz="2800" dirty="0" err="1" smtClean="0"/>
              <a:t>raibh</a:t>
            </a:r>
            <a:r>
              <a:rPr lang="en-IE" sz="2800" dirty="0" smtClean="0"/>
              <a:t> </a:t>
            </a:r>
            <a:r>
              <a:rPr lang="en-IE" sz="2800" dirty="0" err="1" smtClean="0"/>
              <a:t>aon</a:t>
            </a:r>
            <a:r>
              <a:rPr lang="en-IE" sz="2800" dirty="0" smtClean="0"/>
              <a:t> </a:t>
            </a:r>
            <a:r>
              <a:rPr lang="en-IE" sz="2800" dirty="0" err="1" smtClean="0"/>
              <a:t>airgead</a:t>
            </a:r>
            <a:r>
              <a:rPr lang="en-IE" sz="2800" dirty="0" smtClean="0"/>
              <a:t> </a:t>
            </a:r>
            <a:r>
              <a:rPr lang="en-IE" sz="2800" dirty="0" err="1" smtClean="0"/>
              <a:t>aici</a:t>
            </a:r>
            <a:r>
              <a:rPr lang="en-IE" sz="2800" dirty="0" smtClean="0"/>
              <a:t> </a:t>
            </a:r>
            <a:r>
              <a:rPr lang="en-IE" sz="2800" dirty="0" err="1" smtClean="0"/>
              <a:t>sorn</a:t>
            </a:r>
            <a:r>
              <a:rPr lang="en-IE" sz="2800" dirty="0" smtClean="0"/>
              <a:t> </a:t>
            </a:r>
            <a:r>
              <a:rPr lang="en-IE" sz="2800" dirty="0" err="1" smtClean="0"/>
              <a:t>nua</a:t>
            </a:r>
            <a:r>
              <a:rPr lang="en-IE" sz="2800" dirty="0" smtClean="0"/>
              <a:t> a </a:t>
            </a:r>
            <a:r>
              <a:rPr lang="en-IE" sz="2800" dirty="0" err="1" smtClean="0"/>
              <a:t>cheannach</a:t>
            </a:r>
            <a:r>
              <a:rPr lang="en-IE" sz="2800" dirty="0" smtClean="0"/>
              <a:t> </a:t>
            </a:r>
            <a:r>
              <a:rPr lang="en-IE" sz="2800" dirty="0" err="1" smtClean="0"/>
              <a:t>agus</a:t>
            </a:r>
            <a:r>
              <a:rPr lang="en-IE" sz="2800" dirty="0" smtClean="0"/>
              <a:t> </a:t>
            </a:r>
            <a:r>
              <a:rPr lang="en-IE" sz="2800" dirty="0" err="1" smtClean="0"/>
              <a:t>ní</a:t>
            </a:r>
            <a:r>
              <a:rPr lang="en-IE" sz="2800" dirty="0" smtClean="0"/>
              <a:t> </a:t>
            </a:r>
            <a:r>
              <a:rPr lang="en-IE" sz="2800" dirty="0" err="1" smtClean="0"/>
              <a:t>raibh</a:t>
            </a:r>
            <a:r>
              <a:rPr lang="en-IE" sz="2800" dirty="0" smtClean="0"/>
              <a:t> </a:t>
            </a:r>
            <a:r>
              <a:rPr lang="en-IE" sz="2800" dirty="0" err="1" smtClean="0"/>
              <a:t>Seán</a:t>
            </a:r>
            <a:r>
              <a:rPr lang="en-IE" sz="2800" dirty="0" smtClean="0"/>
              <a:t> </a:t>
            </a:r>
            <a:r>
              <a:rPr lang="en-IE" sz="2800" dirty="0" err="1" smtClean="0"/>
              <a:t>sásta</a:t>
            </a:r>
            <a:r>
              <a:rPr lang="en-IE" sz="2800" dirty="0" smtClean="0"/>
              <a:t> </a:t>
            </a:r>
            <a:r>
              <a:rPr lang="en-IE" sz="2800" dirty="0" err="1" smtClean="0"/>
              <a:t>caint</a:t>
            </a:r>
            <a:r>
              <a:rPr lang="en-IE" sz="2800" dirty="0" smtClean="0"/>
              <a:t> </a:t>
            </a:r>
            <a:r>
              <a:rPr lang="en-IE" sz="2800" dirty="0" err="1" smtClean="0"/>
              <a:t>léi</a:t>
            </a:r>
            <a:r>
              <a:rPr lang="en-IE" sz="2800" dirty="0" smtClean="0"/>
              <a:t>).</a:t>
            </a:r>
            <a:r>
              <a:rPr lang="en-IE" sz="3200" dirty="0" smtClean="0"/>
              <a:t> </a:t>
            </a:r>
            <a:endParaRPr lang="en-IE" sz="3200" dirty="0"/>
          </a:p>
        </p:txBody>
      </p:sp>
      <p:pic>
        <p:nvPicPr>
          <p:cNvPr id="3" name="Picture 2" descr="woman2.jpg"/>
          <p:cNvPicPr>
            <a:picLocks noChangeAspect="1"/>
          </p:cNvPicPr>
          <p:nvPr/>
        </p:nvPicPr>
        <p:blipFill>
          <a:blip r:embed="rId3" cstate="print"/>
          <a:srcRect l="16667" r="33333" b="51389"/>
          <a:stretch>
            <a:fillRect/>
          </a:stretch>
        </p:blipFill>
        <p:spPr>
          <a:xfrm>
            <a:off x="304800" y="3657600"/>
            <a:ext cx="990600" cy="1540934"/>
          </a:xfrm>
          <a:prstGeom prst="rect">
            <a:avLst/>
          </a:prstGeom>
        </p:spPr>
      </p:pic>
      <p:pic>
        <p:nvPicPr>
          <p:cNvPr id="4" name="Picture 3" descr="easpa airgid.jpg"/>
          <p:cNvPicPr>
            <a:picLocks noChangeAspect="1"/>
          </p:cNvPicPr>
          <p:nvPr/>
        </p:nvPicPr>
        <p:blipFill>
          <a:blip r:embed="rId4" cstate="print"/>
          <a:stretch>
            <a:fillRect/>
          </a:stretch>
        </p:blipFill>
        <p:spPr>
          <a:xfrm>
            <a:off x="1066800" y="2514600"/>
            <a:ext cx="990600" cy="1232089"/>
          </a:xfrm>
          <a:prstGeom prst="rect">
            <a:avLst/>
          </a:prstGeom>
        </p:spPr>
      </p:pic>
      <p:pic>
        <p:nvPicPr>
          <p:cNvPr id="7" name="Picture 6" descr="oven.jpg"/>
          <p:cNvPicPr>
            <a:picLocks noChangeAspect="1"/>
          </p:cNvPicPr>
          <p:nvPr/>
        </p:nvPicPr>
        <p:blipFill>
          <a:blip r:embed="rId5" cstate="print"/>
          <a:stretch>
            <a:fillRect/>
          </a:stretch>
        </p:blipFill>
        <p:spPr>
          <a:xfrm>
            <a:off x="2133600" y="2590800"/>
            <a:ext cx="1066800" cy="1066800"/>
          </a:xfrm>
          <a:prstGeom prst="rect">
            <a:avLst/>
          </a:prstGeom>
        </p:spPr>
      </p:pic>
      <p:pic>
        <p:nvPicPr>
          <p:cNvPr id="8" name="Picture 7" descr="man1.jpg"/>
          <p:cNvPicPr>
            <a:picLocks noChangeAspect="1"/>
          </p:cNvPicPr>
          <p:nvPr/>
        </p:nvPicPr>
        <p:blipFill>
          <a:blip r:embed="rId6" cstate="print"/>
          <a:stretch>
            <a:fillRect/>
          </a:stretch>
        </p:blipFill>
        <p:spPr>
          <a:xfrm>
            <a:off x="3352800" y="2743200"/>
            <a:ext cx="838199" cy="1341118"/>
          </a:xfrm>
          <a:prstGeom prst="rect">
            <a:avLst/>
          </a:prstGeom>
        </p:spPr>
      </p:pic>
      <p:sp>
        <p:nvSpPr>
          <p:cNvPr id="9" name="Oval Callout 8"/>
          <p:cNvSpPr/>
          <p:nvPr/>
        </p:nvSpPr>
        <p:spPr>
          <a:xfrm>
            <a:off x="3810000" y="2514600"/>
            <a:ext cx="914400" cy="38100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E" dirty="0" err="1" smtClean="0">
                <a:solidFill>
                  <a:schemeClr val="tx1"/>
                </a:solidFill>
              </a:rPr>
              <a:t>Hu</a:t>
            </a:r>
            <a:r>
              <a:rPr lang="en-IE" dirty="0" smtClean="0">
                <a:solidFill>
                  <a:schemeClr val="tx1"/>
                </a:solidFill>
              </a:rPr>
              <a:t>?</a:t>
            </a:r>
            <a:endParaRPr lang="en-IE" dirty="0">
              <a:solidFill>
                <a:schemeClr val="tx1"/>
              </a:solidFill>
            </a:endParaRPr>
          </a:p>
        </p:txBody>
      </p:sp>
      <p:pic>
        <p:nvPicPr>
          <p:cNvPr id="10" name="Picture 9" descr="survey.jpg"/>
          <p:cNvPicPr>
            <a:picLocks noChangeAspect="1"/>
          </p:cNvPicPr>
          <p:nvPr/>
        </p:nvPicPr>
        <p:blipFill>
          <a:blip r:embed="rId7" cstate="print"/>
          <a:stretch>
            <a:fillRect/>
          </a:stretch>
        </p:blipFill>
        <p:spPr>
          <a:xfrm>
            <a:off x="1524000" y="3886200"/>
            <a:ext cx="1371599" cy="1639228"/>
          </a:xfrm>
          <a:prstGeom prst="rect">
            <a:avLst/>
          </a:prstGeom>
        </p:spPr>
      </p:pic>
      <p:sp>
        <p:nvSpPr>
          <p:cNvPr id="11" name="TextBox 10"/>
          <p:cNvSpPr txBox="1"/>
          <p:nvPr/>
        </p:nvSpPr>
        <p:spPr>
          <a:xfrm>
            <a:off x="0" y="1447800"/>
            <a:ext cx="8991600" cy="1231106"/>
          </a:xfrm>
          <a:prstGeom prst="rect">
            <a:avLst/>
          </a:prstGeom>
          <a:noFill/>
        </p:spPr>
        <p:txBody>
          <a:bodyPr wrap="square" rtlCol="0">
            <a:spAutoFit/>
          </a:bodyPr>
          <a:lstStyle/>
          <a:p>
            <a:r>
              <a:rPr lang="en-IE" sz="2800" dirty="0" err="1" smtClean="0"/>
              <a:t>Bhí</a:t>
            </a:r>
            <a:r>
              <a:rPr lang="en-IE" sz="2800" dirty="0" smtClean="0"/>
              <a:t> </a:t>
            </a:r>
            <a:r>
              <a:rPr lang="en-IE" sz="2800" dirty="0" err="1" smtClean="0"/>
              <a:t>sí</a:t>
            </a:r>
            <a:r>
              <a:rPr lang="en-IE" sz="2800" dirty="0" smtClean="0"/>
              <a:t> </a:t>
            </a:r>
            <a:r>
              <a:rPr lang="en-IE" sz="2800" dirty="0" err="1" smtClean="0"/>
              <a:t>lánsásta</a:t>
            </a:r>
            <a:r>
              <a:rPr lang="en-IE" sz="2800" dirty="0" smtClean="0"/>
              <a:t> </a:t>
            </a:r>
            <a:r>
              <a:rPr lang="en-IE" sz="2800" dirty="0" err="1" smtClean="0"/>
              <a:t>caint</a:t>
            </a:r>
            <a:r>
              <a:rPr lang="en-IE" sz="2800" dirty="0" smtClean="0"/>
              <a:t> le bean an </a:t>
            </a:r>
            <a:r>
              <a:rPr lang="en-IE" sz="2800" dirty="0" err="1" smtClean="0"/>
              <a:t>tsuirbhé</a:t>
            </a:r>
            <a:r>
              <a:rPr lang="en-IE" sz="2800" dirty="0" smtClean="0"/>
              <a:t> an </a:t>
            </a:r>
            <a:r>
              <a:rPr lang="en-IE" sz="2800" dirty="0" err="1" smtClean="0"/>
              <a:t>mhaidin</a:t>
            </a:r>
            <a:r>
              <a:rPr lang="en-IE" sz="2800" dirty="0" smtClean="0"/>
              <a:t> </a:t>
            </a:r>
            <a:r>
              <a:rPr lang="en-IE" sz="2800" dirty="0" err="1" smtClean="0"/>
              <a:t>ar</a:t>
            </a:r>
            <a:r>
              <a:rPr lang="en-IE" sz="2800" dirty="0" smtClean="0"/>
              <a:t> fad mar sin, </a:t>
            </a:r>
            <a:r>
              <a:rPr lang="en-IE" sz="2800" dirty="0" err="1" smtClean="0"/>
              <a:t>ag</a:t>
            </a:r>
            <a:r>
              <a:rPr lang="en-IE" sz="2800" dirty="0" smtClean="0"/>
              <a:t> </a:t>
            </a:r>
            <a:r>
              <a:rPr lang="en-IE" sz="2800" dirty="0" err="1" smtClean="0"/>
              <a:t>tabhairt</a:t>
            </a:r>
            <a:r>
              <a:rPr lang="en-IE" sz="2800" dirty="0" smtClean="0"/>
              <a:t> </a:t>
            </a:r>
            <a:r>
              <a:rPr lang="en-IE" sz="2800" dirty="0" err="1" smtClean="0"/>
              <a:t>amach</a:t>
            </a:r>
            <a:r>
              <a:rPr lang="en-IE" sz="2800" dirty="0" smtClean="0"/>
              <a:t> </a:t>
            </a:r>
            <a:r>
              <a:rPr lang="en-IE" sz="2800" dirty="0" err="1" smtClean="0"/>
              <a:t>faoi</a:t>
            </a:r>
            <a:r>
              <a:rPr lang="en-IE" sz="2800" dirty="0" smtClean="0"/>
              <a:t> </a:t>
            </a:r>
            <a:r>
              <a:rPr lang="en-IE" sz="2800" dirty="0" err="1" smtClean="0"/>
              <a:t>na</a:t>
            </a:r>
            <a:r>
              <a:rPr lang="en-IE" sz="2800" dirty="0" smtClean="0"/>
              <a:t> fir.</a:t>
            </a:r>
          </a:p>
          <a:p>
            <a:endParaRPr lang="en-IE" dirty="0"/>
          </a:p>
        </p:txBody>
      </p:sp>
      <p:pic>
        <p:nvPicPr>
          <p:cNvPr id="12" name="Picture 11" descr="coffee.jpg"/>
          <p:cNvPicPr>
            <a:picLocks noChangeAspect="1"/>
          </p:cNvPicPr>
          <p:nvPr/>
        </p:nvPicPr>
        <p:blipFill>
          <a:blip r:embed="rId8" cstate="print"/>
          <a:stretch>
            <a:fillRect/>
          </a:stretch>
        </p:blipFill>
        <p:spPr>
          <a:xfrm>
            <a:off x="5410200" y="3276600"/>
            <a:ext cx="2181225" cy="2095500"/>
          </a:xfrm>
          <a:prstGeom prst="rect">
            <a:avLst/>
          </a:prstGeom>
        </p:spPr>
      </p:pic>
      <p:sp>
        <p:nvSpPr>
          <p:cNvPr id="15" name="TextBox 14"/>
          <p:cNvSpPr txBox="1"/>
          <p:nvPr/>
        </p:nvSpPr>
        <p:spPr>
          <a:xfrm>
            <a:off x="0" y="5473005"/>
            <a:ext cx="9144000" cy="1384995"/>
          </a:xfrm>
          <a:prstGeom prst="rect">
            <a:avLst/>
          </a:prstGeom>
          <a:noFill/>
        </p:spPr>
        <p:txBody>
          <a:bodyPr wrap="square" rtlCol="0">
            <a:spAutoFit/>
          </a:bodyPr>
          <a:lstStyle/>
          <a:p>
            <a:r>
              <a:rPr lang="en-IE" sz="2800" dirty="0" err="1" smtClean="0"/>
              <a:t>Dúirt</a:t>
            </a:r>
            <a:r>
              <a:rPr lang="en-IE" sz="2800" dirty="0" smtClean="0"/>
              <a:t> bean an </a:t>
            </a:r>
            <a:r>
              <a:rPr lang="en-IE" sz="2800" dirty="0" err="1" smtClean="0"/>
              <a:t>tsuirbhé</a:t>
            </a:r>
            <a:r>
              <a:rPr lang="en-IE" sz="2800" dirty="0" smtClean="0"/>
              <a:t> go </a:t>
            </a:r>
            <a:r>
              <a:rPr lang="en-IE" sz="2800" dirty="0" err="1" smtClean="0"/>
              <a:t>raibh</a:t>
            </a:r>
            <a:r>
              <a:rPr lang="en-IE" sz="2800" dirty="0" smtClean="0"/>
              <a:t> </a:t>
            </a:r>
            <a:r>
              <a:rPr lang="en-IE" sz="2800" dirty="0" err="1" smtClean="0"/>
              <a:t>sí</a:t>
            </a:r>
            <a:r>
              <a:rPr lang="en-IE" sz="2800" dirty="0" smtClean="0"/>
              <a:t> </a:t>
            </a:r>
            <a:r>
              <a:rPr lang="en-IE" sz="2800" dirty="0" err="1" smtClean="0"/>
              <a:t>ag</a:t>
            </a:r>
            <a:r>
              <a:rPr lang="en-IE" sz="2800" dirty="0" smtClean="0"/>
              <a:t> </a:t>
            </a:r>
            <a:r>
              <a:rPr lang="en-IE" sz="2800" dirty="0" err="1" smtClean="0"/>
              <a:t>súil</a:t>
            </a:r>
            <a:r>
              <a:rPr lang="en-IE" sz="2800" dirty="0" smtClean="0"/>
              <a:t> le </a:t>
            </a:r>
            <a:r>
              <a:rPr lang="en-IE" sz="2800" dirty="0" err="1" smtClean="0"/>
              <a:t>páiste</a:t>
            </a:r>
            <a:r>
              <a:rPr lang="en-IE" sz="2800" dirty="0" smtClean="0"/>
              <a:t>. </a:t>
            </a:r>
            <a:r>
              <a:rPr lang="en-IE" sz="2800" dirty="0" err="1" smtClean="0"/>
              <a:t>Bhí</a:t>
            </a:r>
            <a:r>
              <a:rPr lang="en-IE" sz="2800" dirty="0" smtClean="0"/>
              <a:t> bean </a:t>
            </a:r>
            <a:r>
              <a:rPr lang="en-IE" sz="2800" dirty="0" err="1" smtClean="0"/>
              <a:t>Sheáin</a:t>
            </a:r>
            <a:r>
              <a:rPr lang="en-IE" sz="2800" dirty="0" smtClean="0"/>
              <a:t> </a:t>
            </a:r>
            <a:r>
              <a:rPr lang="en-IE" sz="2800" dirty="0" err="1" smtClean="0"/>
              <a:t>chun</a:t>
            </a:r>
            <a:r>
              <a:rPr lang="en-IE" sz="2800" dirty="0" smtClean="0"/>
              <a:t> a post a </a:t>
            </a:r>
            <a:r>
              <a:rPr lang="en-IE" sz="2800" dirty="0" err="1" smtClean="0"/>
              <a:t>líonadh</a:t>
            </a:r>
            <a:r>
              <a:rPr lang="en-IE" sz="2800" dirty="0" smtClean="0"/>
              <a:t> </a:t>
            </a:r>
            <a:r>
              <a:rPr lang="en-IE" sz="2800" dirty="0" err="1" smtClean="0"/>
              <a:t>di</a:t>
            </a:r>
            <a:r>
              <a:rPr lang="en-IE" sz="2800" dirty="0" smtClean="0"/>
              <a:t> </a:t>
            </a:r>
            <a:r>
              <a:rPr lang="en-IE" sz="2800" dirty="0" err="1" smtClean="0"/>
              <a:t>nuair</a:t>
            </a:r>
            <a:r>
              <a:rPr lang="en-IE" sz="2800" dirty="0" smtClean="0"/>
              <a:t> a </a:t>
            </a:r>
            <a:r>
              <a:rPr lang="en-IE" sz="2800" dirty="0" err="1" smtClean="0"/>
              <a:t>bhí</a:t>
            </a:r>
            <a:r>
              <a:rPr lang="en-IE" sz="2800" dirty="0" smtClean="0"/>
              <a:t> </a:t>
            </a:r>
            <a:r>
              <a:rPr lang="en-IE" sz="2800" dirty="0" err="1" smtClean="0"/>
              <a:t>sí</a:t>
            </a:r>
            <a:r>
              <a:rPr lang="en-IE" sz="2800" dirty="0" smtClean="0"/>
              <a:t> </a:t>
            </a:r>
            <a:r>
              <a:rPr lang="en-IE" sz="2800" dirty="0" err="1" smtClean="0"/>
              <a:t>ar</a:t>
            </a:r>
            <a:r>
              <a:rPr lang="en-IE" sz="2800" dirty="0" smtClean="0"/>
              <a:t> </a:t>
            </a:r>
            <a:r>
              <a:rPr lang="en-IE" sz="2800" dirty="0" err="1" smtClean="0"/>
              <a:t>saoire</a:t>
            </a:r>
            <a:r>
              <a:rPr lang="en-IE" sz="2800" dirty="0" smtClean="0"/>
              <a:t> </a:t>
            </a:r>
            <a:r>
              <a:rPr lang="en-IE" sz="2800" dirty="0" err="1" smtClean="0"/>
              <a:t>máithreachais</a:t>
            </a:r>
            <a:r>
              <a:rPr lang="en-IE" sz="2800" dirty="0" smtClean="0"/>
              <a:t>.</a:t>
            </a:r>
            <a:endParaRPr lang="en-IE" sz="2800" dirty="0"/>
          </a:p>
        </p:txBody>
      </p:sp>
      <p:pic>
        <p:nvPicPr>
          <p:cNvPr id="17" name="Picture 16" descr="woman2.jpg"/>
          <p:cNvPicPr>
            <a:picLocks noChangeAspect="1"/>
          </p:cNvPicPr>
          <p:nvPr/>
        </p:nvPicPr>
        <p:blipFill>
          <a:blip r:embed="rId3" cstate="print"/>
          <a:srcRect l="16667" t="4808" r="37179" b="71154"/>
          <a:stretch>
            <a:fillRect/>
          </a:stretch>
        </p:blipFill>
        <p:spPr>
          <a:xfrm>
            <a:off x="3200400" y="3530600"/>
            <a:ext cx="1066800" cy="889000"/>
          </a:xfrm>
          <a:prstGeom prst="rect">
            <a:avLst/>
          </a:prstGeom>
        </p:spPr>
      </p:pic>
      <p:pic>
        <p:nvPicPr>
          <p:cNvPr id="18" name="Picture 17" descr="nobody.jpg"/>
          <p:cNvPicPr>
            <a:picLocks noChangeAspect="1"/>
          </p:cNvPicPr>
          <p:nvPr/>
        </p:nvPicPr>
        <p:blipFill>
          <a:blip r:embed="rId9" cstate="print">
            <a:clrChange>
              <a:clrFrom>
                <a:srgbClr val="FEFEFE"/>
              </a:clrFrom>
              <a:clrTo>
                <a:srgbClr val="FEFEFE">
                  <a:alpha val="0"/>
                </a:srgbClr>
              </a:clrTo>
            </a:clrChange>
          </a:blip>
          <a:stretch>
            <a:fillRect/>
          </a:stretch>
        </p:blipFill>
        <p:spPr>
          <a:xfrm>
            <a:off x="3048000" y="3733800"/>
            <a:ext cx="1390650" cy="1657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8"/>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7"/>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
                                        </p:tgtEl>
                                        <p:attrNameLst>
                                          <p:attrName>style.visibility</p:attrName>
                                        </p:attrNameLst>
                                      </p:cBhvr>
                                      <p:to>
                                        <p:strVal val="hidden"/>
                                      </p:to>
                                    </p:set>
                                  </p:childTnLst>
                                </p:cTn>
                              </p:par>
                            </p:childTnLst>
                          </p:cTn>
                        </p:par>
                        <p:par>
                          <p:cTn id="37" fill="hold">
                            <p:stCondLst>
                              <p:cond delay="0"/>
                            </p:stCondLst>
                            <p:childTnLst>
                              <p:par>
                                <p:cTn id="38" presetID="1" presetClass="entr" presetSubtype="0" fill="hold" nodeType="afterEffect">
                                  <p:stCondLst>
                                    <p:cond delay="250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nodeType="withEffect">
                                  <p:stCondLst>
                                    <p:cond delay="2500"/>
                                  </p:stCondLst>
                                  <p:childTnLst>
                                    <p:set>
                                      <p:cBhvr>
                                        <p:cTn id="4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1"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553200"/>
          </a:xfrm>
        </p:spPr>
        <p:txBody>
          <a:bodyPr>
            <a:normAutofit/>
          </a:bodyPr>
          <a:lstStyle/>
          <a:p>
            <a:r>
              <a:rPr lang="ga-IE" sz="2800" dirty="0" smtClean="0"/>
              <a:t>Bhí Seán crosta mar dúirt an bhean rudaí pearsanta do bhean an tsuirbhé.</a:t>
            </a:r>
          </a:p>
          <a:p>
            <a:r>
              <a:rPr lang="ga-IE" sz="2800" dirty="0" smtClean="0"/>
              <a:t>Bhí sé crosta freisin mar bhí a bhean chun dul amach ag </a:t>
            </a:r>
            <a:r>
              <a:rPr lang="ga-IE" sz="2800" dirty="0" smtClean="0"/>
              <a:t>obair</a:t>
            </a:r>
            <a:r>
              <a:rPr lang="en-IE" sz="2800" dirty="0" smtClean="0"/>
              <a:t>.</a:t>
            </a:r>
            <a:endParaRPr lang="ga-IE" sz="2800" dirty="0" smtClean="0"/>
          </a:p>
          <a:p>
            <a:r>
              <a:rPr lang="ga-IE" sz="2800" dirty="0" smtClean="0"/>
              <a:t>Bhí sé </a:t>
            </a:r>
            <a:r>
              <a:rPr lang="ga-IE" sz="2800" dirty="0" smtClean="0"/>
              <a:t>crosta </a:t>
            </a:r>
            <a:r>
              <a:rPr lang="ga-IE" sz="2800" dirty="0" smtClean="0"/>
              <a:t>mar dúirt sí go raibh sí míshona, míshásta</a:t>
            </a:r>
            <a:r>
              <a:rPr lang="ga-IE" sz="2800" dirty="0" smtClean="0"/>
              <a:t>.</a:t>
            </a:r>
            <a:endParaRPr lang="en-IE" sz="2800" dirty="0" smtClean="0"/>
          </a:p>
          <a:p>
            <a:endParaRPr lang="en-IE" sz="2800" dirty="0" smtClean="0"/>
          </a:p>
          <a:p>
            <a:r>
              <a:rPr lang="en-IE" sz="2800" dirty="0" err="1" smtClean="0"/>
              <a:t>Dúirt</a:t>
            </a:r>
            <a:r>
              <a:rPr lang="en-IE" sz="2800" dirty="0" smtClean="0"/>
              <a:t> an </a:t>
            </a:r>
            <a:r>
              <a:rPr lang="en-IE" sz="2800" dirty="0" err="1" smtClean="0"/>
              <a:t>bhean</a:t>
            </a:r>
            <a:r>
              <a:rPr lang="en-IE" sz="2800" dirty="0" smtClean="0"/>
              <a:t> </a:t>
            </a:r>
            <a:r>
              <a:rPr lang="en-IE" sz="2800" dirty="0" err="1" smtClean="0"/>
              <a:t>ansin</a:t>
            </a:r>
            <a:r>
              <a:rPr lang="en-IE" sz="2800" dirty="0" smtClean="0"/>
              <a:t> </a:t>
            </a:r>
            <a:r>
              <a:rPr lang="en-IE" sz="2800" dirty="0" err="1" smtClean="0"/>
              <a:t>nach</a:t>
            </a:r>
            <a:r>
              <a:rPr lang="en-IE" sz="2800" dirty="0" smtClean="0"/>
              <a:t> </a:t>
            </a:r>
            <a:r>
              <a:rPr lang="en-IE" sz="2800" dirty="0" err="1" smtClean="0"/>
              <a:t>raibh</a:t>
            </a:r>
            <a:r>
              <a:rPr lang="en-IE" sz="2800" dirty="0" smtClean="0"/>
              <a:t> </a:t>
            </a:r>
            <a:r>
              <a:rPr lang="en-IE" sz="2800" dirty="0" err="1" smtClean="0"/>
              <a:t>sí</a:t>
            </a:r>
            <a:r>
              <a:rPr lang="en-IE" sz="2800" dirty="0" smtClean="0"/>
              <a:t> </a:t>
            </a:r>
            <a:r>
              <a:rPr lang="en-IE" sz="2800" dirty="0" err="1" smtClean="0"/>
              <a:t>míshona</a:t>
            </a:r>
            <a:r>
              <a:rPr lang="en-IE" sz="2800" dirty="0" smtClean="0"/>
              <a:t>. </a:t>
            </a:r>
          </a:p>
          <a:p>
            <a:r>
              <a:rPr lang="en-IE" sz="2800" dirty="0" err="1" smtClean="0"/>
              <a:t>D’inis</a:t>
            </a:r>
            <a:r>
              <a:rPr lang="en-IE" sz="2800" dirty="0" smtClean="0"/>
              <a:t> </a:t>
            </a:r>
            <a:r>
              <a:rPr lang="en-IE" sz="2800" dirty="0" err="1" smtClean="0"/>
              <a:t>sí</a:t>
            </a:r>
            <a:r>
              <a:rPr lang="en-IE" sz="2800" dirty="0" smtClean="0"/>
              <a:t> </a:t>
            </a:r>
            <a:r>
              <a:rPr lang="en-IE" sz="2800" dirty="0" err="1" smtClean="0"/>
              <a:t>bréaga</a:t>
            </a:r>
            <a:r>
              <a:rPr lang="en-IE" sz="2800" dirty="0" smtClean="0"/>
              <a:t> </a:t>
            </a:r>
            <a:r>
              <a:rPr lang="en-IE" sz="2800" dirty="0" err="1" smtClean="0"/>
              <a:t>sa</a:t>
            </a:r>
            <a:r>
              <a:rPr lang="en-IE" sz="2800" dirty="0" smtClean="0"/>
              <a:t> </a:t>
            </a:r>
            <a:r>
              <a:rPr lang="en-IE" sz="2800" dirty="0" err="1" smtClean="0"/>
              <a:t>suirbhé</a:t>
            </a:r>
            <a:r>
              <a:rPr lang="en-IE" sz="2800" dirty="0" smtClean="0"/>
              <a:t>.</a:t>
            </a:r>
          </a:p>
          <a:p>
            <a:r>
              <a:rPr lang="en-IE" sz="2800" dirty="0" err="1" smtClean="0"/>
              <a:t>Ní</a:t>
            </a:r>
            <a:r>
              <a:rPr lang="en-IE" sz="2800" dirty="0" smtClean="0"/>
              <a:t> </a:t>
            </a:r>
            <a:r>
              <a:rPr lang="en-IE" sz="2800" dirty="0" err="1" smtClean="0"/>
              <a:t>raibh</a:t>
            </a:r>
            <a:r>
              <a:rPr lang="en-IE" sz="2800" dirty="0" smtClean="0"/>
              <a:t> </a:t>
            </a:r>
            <a:r>
              <a:rPr lang="en-IE" sz="2800" dirty="0" err="1" smtClean="0"/>
              <a:t>suim</a:t>
            </a:r>
            <a:r>
              <a:rPr lang="en-IE" sz="2800" dirty="0" smtClean="0"/>
              <a:t> </a:t>
            </a:r>
            <a:r>
              <a:rPr lang="en-IE" sz="2800" dirty="0" err="1" smtClean="0"/>
              <a:t>ag</a:t>
            </a:r>
            <a:r>
              <a:rPr lang="en-IE" sz="2800" dirty="0" smtClean="0"/>
              <a:t> </a:t>
            </a:r>
            <a:r>
              <a:rPr lang="en-IE" sz="2800" dirty="0" err="1" smtClean="0"/>
              <a:t>éinne</a:t>
            </a:r>
            <a:r>
              <a:rPr lang="en-IE" sz="2800" dirty="0" smtClean="0"/>
              <a:t> </a:t>
            </a:r>
            <a:r>
              <a:rPr lang="en-IE" sz="2800" dirty="0" err="1" smtClean="0"/>
              <a:t>i</a:t>
            </a:r>
            <a:r>
              <a:rPr lang="en-IE" sz="2800" dirty="0" smtClean="0"/>
              <a:t> </a:t>
            </a:r>
            <a:r>
              <a:rPr lang="en-IE" sz="2800" dirty="0" err="1" smtClean="0"/>
              <a:t>scéalta</a:t>
            </a:r>
            <a:r>
              <a:rPr lang="en-IE" sz="2800" dirty="0" smtClean="0"/>
              <a:t> </a:t>
            </a:r>
            <a:r>
              <a:rPr lang="en-IE" sz="2800" dirty="0" err="1" smtClean="0"/>
              <a:t>faoi</a:t>
            </a:r>
            <a:r>
              <a:rPr lang="en-IE" sz="2800" dirty="0" smtClean="0"/>
              <a:t> </a:t>
            </a:r>
            <a:r>
              <a:rPr lang="en-IE" sz="2800" dirty="0" err="1" smtClean="0"/>
              <a:t>dhaoine</a:t>
            </a:r>
            <a:r>
              <a:rPr lang="en-IE" sz="2800" dirty="0" smtClean="0"/>
              <a:t> </a:t>
            </a:r>
            <a:r>
              <a:rPr lang="en-IE" sz="2800" dirty="0" err="1" smtClean="0"/>
              <a:t>sona</a:t>
            </a:r>
            <a:r>
              <a:rPr lang="en-IE" sz="2800" dirty="0" smtClean="0"/>
              <a:t>, </a:t>
            </a:r>
            <a:r>
              <a:rPr lang="en-IE" sz="2800" dirty="0" err="1" smtClean="0"/>
              <a:t>dúirt</a:t>
            </a:r>
            <a:r>
              <a:rPr lang="en-IE" sz="2800" dirty="0" smtClean="0"/>
              <a:t> </a:t>
            </a:r>
            <a:r>
              <a:rPr lang="en-IE" sz="2800" dirty="0" err="1" smtClean="0"/>
              <a:t>sí</a:t>
            </a:r>
            <a:r>
              <a:rPr lang="en-IE" sz="2800" dirty="0" smtClean="0"/>
              <a:t>.</a:t>
            </a:r>
            <a:endParaRPr lang="ga-IE" sz="2800" dirty="0" smtClean="0"/>
          </a:p>
        </p:txBody>
      </p:sp>
      <p:sp>
        <p:nvSpPr>
          <p:cNvPr id="6146" name="AutoShape 2" descr="data:image/jpeg;base64,/9j/4AAQSkZJRgABAQAAAQABAAD/2wCEAAkGBhQRERUQEBQUFRUWGBoXFhgSFxceGBkbFxsZFBweGRgXGyYfGBsjGRUXHzAgLykrLCw4GB4xNTAqNSYrLCkBCQoKDgwOGg8PGi8kHyM1LzQtLCksLDUyNDEuKiwsLCosLSwsNS8qLC8sLCksMCwsKTQsLDIuLCwsLCksKSwsLf/AABEIAKAAoAMBIgACEQEDEQH/xAAcAAEAAgMBAQEAAAAAAAAAAAAABQcDBAYIAgH/xABAEAABAwICBwUFBgUEAgMAAAABAAIDBBEFIQYSMUFRcYEHEyJhkTJCUpKhFBUkQ4LRIzNicrEIosHw0vEWNFP/xAAaAQACAwEBAAAAAAAAAAAAAAAABQMEBgIB/8QAMREAAQMCAwQJBQEBAQAAAAAAAQACAwQRITFBBRITcSIyUWGBkdHh8COhscHxM0IU/9oADAMBAAIRAxEAPwC8UREIRERCEREQhEUVjWlVLRi9VURReT3DWPJg8R9FwmJdu0Bu2gpp6p251tSP5iCfovC4NFyvCQMSrQWriOKw07O8qJY4m/FI5rR6uOZ8lSVfpvi9VcGWKjYd0DdZ/wAzif8AIUH/APGo3u7ypfLUSb3Tvc4/52KhLtGBmt+SqPrIma35Kz8W7caCMllN3tXJuEDDq9Xutl5gFcriPaditTlBHDRMO9x7yT1It/tCjoYGsGqxrWjg0AD6L7S2Xazz1BZUn7QceqLKIr21rfxYramSpj8bS55DcrEtDAbAEDZsOyyvnQ7SZmIUcVXHlrjxN+F4yc3ob9LKnVudmmO/d+Iuo3m1PWnWj4MmG7y1hl8nBWNnVjpHFkhudPRTUdS57i15x0V4IiJ0maIiIQiIiEIiKs9NO2BsbnUmFtFRU7HPFu5i3G598jhs89y8c4NFyvCQBcqzFzmPdolBRXFRUxhwvdjDrvuNxay5B52VFffVZiMksVdWTAxus6GIhjCDvs22s3pw4rcodH4Ic4423G92Z9TsS6faMcR3QCSqctayM2zK7PE+3F8nhw2ikk4SVJ1Gcw0ZuHULmcQx7Fau4qKzuGH8ujGr01/a+pX2iVy7Umd1cFQfXyO6uCiqbReBh1yzvHk3LpTrEnib5FSjW2FhkOAX6iXPkfIbvN1Tc9z8XG6IiKNcIiLUrsWih/myNb5X8XyjNdNaXGzRddAEmwW2o/HMOM0RDTaRpD43DaHNzFju4LFQ6RxyvDA2RuuCYy9tg8DbqnepVSWkgeCRYjFd2fE4XFirU7ONLfvGhZO7KVv8OdvCRu3LdcWdbzXUKg9D8b+7MUa5xtTVpEcnBsvuO9SfmdwV+LXwyiVgeNVoopBI0OCIiKZSIiIhCqXtY00lkm+6KJ+oS3WqpWnNjTsYDuJBBPMDiuUw7DY4GCOJthv4k8Sd5WlgFR37qisdm6one8nyubDkLlSyzG0al0khYMgkVZMXvLdAuf0hiMMjK6Mex4ZQPeYcr9P24KeilDmhzTcEAg8Qc0miD2ljhcOBBHEHJQOjsphkfQyHNniiJ95hz+n78FV/1i72/j2/HJQ/6M72/j2XQIiKqq6IozEcdEcradkb5Zn21GNFr3yGZ8wpGi0KxOqzmfHRs4N8cv0Nh6hWGwOsHOIA7/TP7K7BRTTYtGHasdVWsiGtK9rB/Uf8DaVHU+OPqDqUFPLUH4gCGDm47Pou6wnsqooTryNdUSfFUu1v9uz1uuuiiDQGtAa0ZANAAHIDIL3ehZkC49+A9fuE4h2O0YyG6rOi7Oq6osayobTsP5dMLv5F+werl1GC9m9DSkObCJH7defxuvxsfCPRdOi5dUyEWGA7Bh/fFNoqaKIWa1cf2maOGopRNCP49Me9jttIHttHMC9v6QuRwyvbPE2VuxwzHA7x0Kt5U9ieHfd+IvpgLQVF5YODXe+wdd39vFdM+pGWatxHLUfvzSza1Nvs4gzC+sWw4TwuidvGR4EZg+qs/sl0uNbRd3MfxNMRFMDtNsmvP9wac+LXKu1rYZjJwzEYq/8AJltDVAfC4iz+hAP6fNX9l1G4/hHI5c0poZt124dV6FRfLHggEEEHMEbCDwX0tGnKIiIQvN+G0jqSoqcPkBa6GVzmAi2tG43a4eRFj+oKUXV9tWjR1I8WpxeWmylA9+EnO/8AaSejjwCrx73V8sVDSOt3rdeV4/Li39SMrchvWdrqM8beGRxJ7O1KJ6Rz5huf9LJDictTIYcPgM7m+0+9om83bD6jqvjG9CsTa37dIKcGnBfqxOJeWjNw2WItc7eKt3BsGipIW08DdVjRlxJ3lx3uO8rdIVJtS2N302i3fmfRPIdmQxjvVS0Fa2aNsrNjhflxB8wclnWhXYb93V76TZBPeWnO4H3mdDl8vFb6hmjDHdHI4jl8wWXqYDBIWFRuP4e6WLWjJEsZEkRG0Obnlz/ZWXodpGK6kjqBYOI1ZAPde3JwtuG8eRC4ZYdFcU+wYj3bsqesIHkyYbOWte36vJSM+rGY9RiP2P2mmyancfwnZHJW0iIqi06IsdRUtjaXyOaxo2ueQGjmTkFx+KdrFHGe7g16mT4adtx8xytyupGRPk6ouuXPa3FxXaLj+1HCmTUReXsjlhPewue4N8Tcy0FxzLgNnENXMVmmOJ1X8sR0TD+uX1O/o1RQ0ZY93eVL5Kh/xTOJ9BfZ5KzGxsLg5zsRoMfb7pXUbTgaC0Yrdwmv7+FktrawzHnsNvK6y1tI2WN0T/ZcLH9+YOayRxBoDWgADYALAcgF9KsXdLebh2LKk9K7cF2nYvpM6Wnfh9Qf49IQ0X2ui2MI4gez8vFWQvOr8QdQVcOJxgkRnUna334nZHmR/wCPBehKKsZNGyWJwcx7Q5rhsIcLgjotfSzieMP115rQwS8VgcsyIisqdfE8DXtcx4DmuBa4HYQRYgjgQqZ0QwdmE4pVYa5tjKBLTSHa+IX8BPFufPVd5K6Vw/atoy+opm1dMLVVGe+hI2kDN7MttwL232tvUFRDxoyztXbHbrgVILUxTFoqaMy1EjY2De47+AG0nyCiqTTWB2HjEnO1Y9W7hvD9hYOLtbIcbhVo7vMRl+21oy/IhPsRs3XB2k5Hz9AMmyC1zJgBh337B8wVmqq2U7N4+C3dPdNqbEIO7pYqmSWNwfDK2PwtcCL7TexHluCx4JiYqIWye9seODht/fqt4C2QXOyn7JWa2yGoyPBsg39b/U8FMCyVnDaLEYjG/Mfv+rNT1P8A6ziLEZei6JaONYYKiF0ex21h4OGz9uq3kVNjixwcMwl7XFpBC3sH7XoG0sbakSOqm3Y+ONhLnOZ4b32Z7du260qzT3EanKnhjpGfFKdeS3K1h8vVfAiAJcAATtIAueZ3r6VgzRg3azHvx8h63TaTa8rhZosoiXR8zO162eWpdt/iOIaOTQclJU1IyMasbWtHBoA/xtWVFE+Z78HH08kskmfIbvN0REUSiRERCF8TQh7Sxwu1wIIO8FdT2K6RFne4PObuhu+nJ96JxuRzaTf9XkuZUbik0lNJFiFP/Npna1vij95p8rE+pTPZ1RwpN05O/OivUU3DfunIr0ci0cExiOrp46mE3ZK0Ob13HzBuDyK3lqE9RERCF547QdEvseIsgJcKGpkM8cfuCa1nNPDMiw4OAW2rW7RNERiVC+AZSt/iQu4SNvbPcDm0nzVM4FiJmi8YLZGEslaciHtyNxu/9pDtWE4SDL5j4pVtBjjZ+ikFp4vhoqIXRO3jI8HDYVuIkjXFpDhmEraS03CidG8SMsWpJ/NiOpIDty2Hrb6FSy53GQaWobWN9h9mTgfR1v8AuzzXRNdfMZjyU87RcSNyd9jqPmiklA64yPwhERFWUKIiIQiIiEIiIhCIRfI7ERCFMdj2P/ZKmTCJT/DkvNSk+r2fS4/tdxVyLzjjcDwGVMBLZ6dwliI23bmR53A2b7K9dENJWYhRxVceWu3xN+F4yc3o6/0WuoajjxAnMZrQ0s3FZjmM1MoiK6rSKk+1PAvsFe3EWC0FURHOBsbKPZf+oXPR3EK7FF6T6Px11LLSS+zI0gG19V21rh5tdY9FHJGJGFjsiuHsD2lp1VLoo3B3SRmSiqMp6Z3dv8wMmuHEEb+XFSSxssRieWO0WbkYY3Fp0WKspWysdG/NrhY/94jaofRiqc3XpJT/ABIch/UzcRyy9Qp1QGksDo3MrYxd0WTx8TDkfS/18lLAd8GI65c/fJdxdIGM65c/fJT6LHT1DZGNkYbtcAQfIrIqxFsCoTgiIi8XiIiIQiIiEIiLFU1jIxrSPa0f1ED04r0Ak2C9Avksq3OzLHfu/EXULzanrDrRX2MmGRHlrDL5Fz9LjD6l3d0FPNUu2XY0hg/ueRYdbLo8O7H6+rcySvmjpWMcHtZANaUEZ+3ezT53dyTvZ1PPG/eIsDndNKOGVjt4iw71dqIifpsiIiEKo+2fRwwyR4zA32bRVQb70Zya7mD4fk4LnY5A4BzTcEAgjeDmFe2IUDJ4nwytDmSNLHg7w4WP0K89wYe+gqpsMmNzEdaFx9+J2bTzF8+vBJtqU+83itzGfJLa+HebxBpmpBfj2Aggi4IsQd4ORX6izyTLnsBeaeZ9E85ZvhJ3tO0dP+CuhUNpPh7nxiaL+bCddttpA2j0z6KQwyvbPE2Vuxw2cDvHQqzN9RolGuB5+/qp5OmBIPHn7rZREJtmVVUCIomp0nha7UYTK85BkI1iTwFslvUWA4nV5siZSRn3qg3fbyYBcenVWBTvtd2A78Pc+CtxUc0vVas0soaNZxDRxcQB6lRR0mY93d0zJKiT4YWk+pts811+H9kdPcPrZZap4+M6sfRjTe3VdnQYbFA3u4I2Rt4RtAHW20+a9+iztcfIev4TeHY2sh8lWNHodidVYyGKjjP65bchkD1aq+goQXyd9d72PcwmQknwm2YK9KyyhgLnENaMyXEADmTkFQenU1PHXPkoZWzNmJdIyO51H3zLXWs4G98vPyTChlLy5obbkPyfUq3PSMij+kLLp+x3TA0NX9gmP4epdeIk5RynK3kHZN56vmvQC8kVVOJG6py3g7wVe3ZDp79vpzT1DvxVOA199sjBk2TPadzvOx94J3DJvCxzVeJ+8LHNWCiIp1MiIiEIq37ZtFXSwMxGnH4iku42Gb4tr2nlm75uKshfjmgixzB23XhAIsV4QCLFefaGsbNG2VmxwuP2PmDks618ZwX7rxGSjtannvLTHOwv7TAfI5dBxSvr2QxmSQ2aPUncB5lZCppnRS8MeCzs0Jjk3B4LNJIGgucQANpJsBzJXG0OPw0tRKxjtaB/ibqAnVfvAHA7PRdfofoccUaK2uJFOSe6gYSA7VNtZ53i46+QyNn0eFQwtayKKNjW5tDGgAHZcWG3z2rsGOC7H9InMDIePaE5pdlksJkOeiqejpMRq/8A61L3LD+ZVeHqG7foVP0HZGH2diNTJOdupH4Ix/yefhVhqIxrS2kox+InYw/De7/kbcqNszyd2FtuWJ88/JNIqGCHEDzWfCdH6elGrTQxx+bGjWPNx8R6lSCq/FO2cuuKGmLuElQbN6Mabn5hyXHYtjlZWXFVUOLD+XF4WdQPa6qZtFK83kNueJ+c10+rijwCt3HO0ShpLiSZrnj3IfG6/A6uQPMhcPiva9Uy3bRwNhbukn8TuYYMh/uXBiSGLJttbZ4c3LpsG0DxKssYaUxMP5lV4BzDT4j6FMIaBgybfvPp/VTdVyv6gsofEZpqo61ZPJNvsTZg5NGQWoKqKPwMsScg2MXJPTaVb+Cf6f2ZOxCpfKd8cPgj5ax8Th0arEwHQyjoh+Fp44z8Qbd55vdd31TFtPhZx8AoDG52LyqCwfs+xOssYqbuGH36o6vXU9r6FWVoD2OmgqW1s9U6SYAjVibqx2cC0hxNy8b9jdg4KzUU7Y2tyCkaxrcgiIi7XaIiIQiIiELje1PQ84hRHuh+IgPewEbdZuZaD/UBbmG8F55xTF/tjoYzkGtLpG/15tt0tl/cvXCobtP7Lp4ax+IUERmilJdLHELvY45uIaM3NcfFlsNxbYTBLEHkP1F7KKSMO6WoyWhoT2lihgbSVkchbGSI5IgCNUkus4EjYSf+5qYxHtpitajp5ZXcZPAwczmTyy5qspcUaw6rw9jhta5pBHMKawLRevrz+Epnan/6zXZH0J9rpdLjRMe/eLMeeHzxUjaqa27ZZMU0yxCquJJ+5YfcpvDl5u9o+pXOHuIjckF2+/iddW9gv+n8us7EapzuMdMNVvV7syP0jmrE0f0BoaGxpqaNrhse4a0nzuu4dCrrKbdFsh2BRlr39dyoLBtCsSrbGnpXMYfzKnwN5gHMjPcCu8wT/T+DZ2I1T5OMdONVnV5zcOjVcKKdsbW5BdNja3IKCwDQeioQPstPGxw9+15OHtuu76qdRFIu0REQhEREIX//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pic>
        <p:nvPicPr>
          <p:cNvPr id="4" name="Picture 3" descr="book1.jpg"/>
          <p:cNvPicPr>
            <a:picLocks noChangeAspect="1"/>
          </p:cNvPicPr>
          <p:nvPr/>
        </p:nvPicPr>
        <p:blipFill>
          <a:blip r:embed="rId2" cstate="print"/>
          <a:stretch>
            <a:fillRect/>
          </a:stretch>
        </p:blipFill>
        <p:spPr>
          <a:xfrm>
            <a:off x="838200" y="5181600"/>
            <a:ext cx="1524000" cy="1524000"/>
          </a:xfrm>
          <a:prstGeom prst="rect">
            <a:avLst/>
          </a:prstGeom>
        </p:spPr>
      </p:pic>
      <p:pic>
        <p:nvPicPr>
          <p:cNvPr id="5" name="Picture 4" descr="cheerful.jpg"/>
          <p:cNvPicPr>
            <a:picLocks noChangeAspect="1"/>
          </p:cNvPicPr>
          <p:nvPr/>
        </p:nvPicPr>
        <p:blipFill>
          <a:blip r:embed="rId3" cstate="print">
            <a:clrChange>
              <a:clrFrom>
                <a:srgbClr val="FFFFFF"/>
              </a:clrFrom>
              <a:clrTo>
                <a:srgbClr val="FFFFFF">
                  <a:alpha val="0"/>
                </a:srgbClr>
              </a:clrTo>
            </a:clrChange>
          </a:blip>
          <a:stretch>
            <a:fillRect/>
          </a:stretch>
        </p:blipFill>
        <p:spPr>
          <a:xfrm rot="20839540">
            <a:off x="1268081" y="5374806"/>
            <a:ext cx="756705" cy="790756"/>
          </a:xfrm>
          <a:prstGeom prst="rect">
            <a:avLst/>
          </a:prstGeom>
        </p:spPr>
      </p:pic>
      <p:pic>
        <p:nvPicPr>
          <p:cNvPr id="7" name="Picture 6" descr="book1.jpg"/>
          <p:cNvPicPr>
            <a:picLocks noChangeAspect="1"/>
          </p:cNvPicPr>
          <p:nvPr/>
        </p:nvPicPr>
        <p:blipFill>
          <a:blip r:embed="rId2" cstate="print"/>
          <a:stretch>
            <a:fillRect/>
          </a:stretch>
        </p:blipFill>
        <p:spPr>
          <a:xfrm rot="20513185">
            <a:off x="5257800" y="5029200"/>
            <a:ext cx="1524000" cy="1524000"/>
          </a:xfrm>
          <a:prstGeom prst="rect">
            <a:avLst/>
          </a:prstGeom>
        </p:spPr>
      </p:pic>
      <p:pic>
        <p:nvPicPr>
          <p:cNvPr id="6" name="Picture 5" descr="sad.jpg"/>
          <p:cNvPicPr>
            <a:picLocks noChangeAspect="1"/>
          </p:cNvPicPr>
          <p:nvPr/>
        </p:nvPicPr>
        <p:blipFill>
          <a:blip r:embed="rId4" cstate="print">
            <a:clrChange>
              <a:clrFrom>
                <a:srgbClr val="FFFFFF"/>
              </a:clrFrom>
              <a:clrTo>
                <a:srgbClr val="FFFFFF">
                  <a:alpha val="0"/>
                </a:srgbClr>
              </a:clrTo>
            </a:clrChange>
          </a:blip>
          <a:stretch>
            <a:fillRect/>
          </a:stretch>
        </p:blipFill>
        <p:spPr>
          <a:xfrm rot="18918280">
            <a:off x="5597650" y="5192179"/>
            <a:ext cx="843675" cy="799847"/>
          </a:xfrm>
          <a:prstGeom prst="rect">
            <a:avLst/>
          </a:prstGeom>
        </p:spPr>
      </p:pic>
      <p:sp>
        <p:nvSpPr>
          <p:cNvPr id="8" name="TextBox 7"/>
          <p:cNvSpPr txBox="1"/>
          <p:nvPr/>
        </p:nvSpPr>
        <p:spPr>
          <a:xfrm>
            <a:off x="2057400" y="5181600"/>
            <a:ext cx="2133600" cy="461665"/>
          </a:xfrm>
          <a:prstGeom prst="rect">
            <a:avLst/>
          </a:prstGeom>
          <a:noFill/>
        </p:spPr>
        <p:txBody>
          <a:bodyPr wrap="square" rtlCol="0">
            <a:spAutoFit/>
          </a:bodyPr>
          <a:lstStyle/>
          <a:p>
            <a:r>
              <a:rPr lang="en-IE" sz="2000" dirty="0" err="1" smtClean="0"/>
              <a:t>Léitheoirí</a:t>
            </a:r>
            <a:r>
              <a:rPr lang="en-IE" sz="2000" dirty="0" smtClean="0"/>
              <a:t>:</a:t>
            </a:r>
            <a:r>
              <a:rPr lang="en-IE" dirty="0" smtClean="0"/>
              <a:t> </a:t>
            </a:r>
            <a:r>
              <a:rPr lang="en-IE" sz="2400" b="1" dirty="0" smtClean="0"/>
              <a:t>0</a:t>
            </a:r>
            <a:endParaRPr lang="en-IE" sz="2400" b="1" dirty="0"/>
          </a:p>
        </p:txBody>
      </p:sp>
      <p:sp>
        <p:nvSpPr>
          <p:cNvPr id="9" name="TextBox 8"/>
          <p:cNvSpPr txBox="1"/>
          <p:nvPr/>
        </p:nvSpPr>
        <p:spPr>
          <a:xfrm>
            <a:off x="6858000" y="5105400"/>
            <a:ext cx="1676400" cy="707886"/>
          </a:xfrm>
          <a:prstGeom prst="rect">
            <a:avLst/>
          </a:prstGeom>
          <a:noFill/>
        </p:spPr>
        <p:txBody>
          <a:bodyPr wrap="square" rtlCol="0">
            <a:spAutoFit/>
          </a:bodyPr>
          <a:lstStyle/>
          <a:p>
            <a:r>
              <a:rPr lang="en-IE" sz="2000" dirty="0" err="1" smtClean="0"/>
              <a:t>Léitheoirí</a:t>
            </a:r>
            <a:r>
              <a:rPr lang="en-IE" sz="2000" dirty="0" smtClean="0"/>
              <a:t>: </a:t>
            </a:r>
            <a:r>
              <a:rPr lang="en-IE" sz="2000" b="1" dirty="0" smtClean="0"/>
              <a:t>100,000,000</a:t>
            </a:r>
            <a:endParaRPr lang="en-IE"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a:bodyPr>
          <a:lstStyle/>
          <a:p>
            <a:r>
              <a:rPr lang="ga-IE" dirty="0" smtClean="0"/>
              <a:t>Thosaigh </a:t>
            </a:r>
            <a:r>
              <a:rPr lang="ga-IE" dirty="0" smtClean="0"/>
              <a:t>sí ag caint faoi stádas na mban. Nuair a bhí na leanaí agus na fir imithe ní raibh aon rud eile le déanamh acu. Ba chóir iad a dhó ansin, dúirt sí.</a:t>
            </a:r>
          </a:p>
          <a:p>
            <a:pPr>
              <a:buNone/>
            </a:pPr>
            <a:endParaRPr lang="ga-IE" dirty="0"/>
          </a:p>
        </p:txBody>
      </p:sp>
      <p:pic>
        <p:nvPicPr>
          <p:cNvPr id="4" name="Picture 4" descr="https://encrypted-tbn1.google.com/images?q=tbn:ANd9GcR2eVuNXZbx4XWFHL_fBbmueledMzUfyBc1AxRA5YYNuNwt8rKVGg"/>
          <p:cNvPicPr>
            <a:picLocks noChangeAspect="1" noChangeArrowheads="1"/>
          </p:cNvPicPr>
          <p:nvPr/>
        </p:nvPicPr>
        <p:blipFill>
          <a:blip r:embed="rId2" cstate="print"/>
          <a:srcRect/>
          <a:stretch>
            <a:fillRect/>
          </a:stretch>
        </p:blipFill>
        <p:spPr bwMode="auto">
          <a:xfrm>
            <a:off x="2544073" y="1981200"/>
            <a:ext cx="3250719" cy="2895600"/>
          </a:xfrm>
          <a:prstGeom prst="rect">
            <a:avLst/>
          </a:prstGeom>
          <a:noFill/>
        </p:spPr>
      </p:pic>
      <p:sp>
        <p:nvSpPr>
          <p:cNvPr id="5" name="TextBox 4"/>
          <p:cNvSpPr txBox="1"/>
          <p:nvPr/>
        </p:nvSpPr>
        <p:spPr>
          <a:xfrm>
            <a:off x="2438400" y="4953000"/>
            <a:ext cx="4343400" cy="523220"/>
          </a:xfrm>
          <a:prstGeom prst="rect">
            <a:avLst/>
          </a:prstGeom>
          <a:noFill/>
        </p:spPr>
        <p:txBody>
          <a:bodyPr wrap="square" rtlCol="0">
            <a:spAutoFit/>
          </a:bodyPr>
          <a:lstStyle/>
          <a:p>
            <a:r>
              <a:rPr lang="en-IE" sz="2800" b="1" dirty="0" err="1" smtClean="0">
                <a:solidFill>
                  <a:srgbClr val="FF0000"/>
                </a:solidFill>
              </a:rPr>
              <a:t>Gan</a:t>
            </a:r>
            <a:r>
              <a:rPr lang="en-IE" sz="2800" b="1" dirty="0" smtClean="0">
                <a:solidFill>
                  <a:srgbClr val="FF0000"/>
                </a:solidFill>
              </a:rPr>
              <a:t> </a:t>
            </a:r>
            <a:r>
              <a:rPr lang="en-IE" sz="2800" b="1" dirty="0" err="1" smtClean="0">
                <a:solidFill>
                  <a:srgbClr val="FF0000"/>
                </a:solidFill>
              </a:rPr>
              <a:t>chlann</a:t>
            </a:r>
            <a:r>
              <a:rPr lang="en-IE" sz="2800" b="1" dirty="0" smtClean="0">
                <a:solidFill>
                  <a:srgbClr val="FF0000"/>
                </a:solidFill>
              </a:rPr>
              <a:t> = </a:t>
            </a:r>
            <a:r>
              <a:rPr lang="en-IE" sz="2800" b="1" dirty="0" err="1" smtClean="0">
                <a:solidFill>
                  <a:srgbClr val="FF0000"/>
                </a:solidFill>
              </a:rPr>
              <a:t>gan</a:t>
            </a:r>
            <a:r>
              <a:rPr lang="en-IE" sz="2800" b="1" dirty="0" smtClean="0">
                <a:solidFill>
                  <a:srgbClr val="FF0000"/>
                </a:solidFill>
              </a:rPr>
              <a:t> </a:t>
            </a:r>
            <a:r>
              <a:rPr lang="en-IE" sz="2800" b="1" dirty="0" err="1" smtClean="0">
                <a:solidFill>
                  <a:srgbClr val="FF0000"/>
                </a:solidFill>
              </a:rPr>
              <a:t>stádas</a:t>
            </a:r>
            <a:r>
              <a:rPr lang="en-IE" sz="2800" b="1" dirty="0" smtClean="0">
                <a:solidFill>
                  <a:srgbClr val="FF0000"/>
                </a:solidFill>
              </a:rPr>
              <a:t> </a:t>
            </a:r>
            <a:endParaRPr lang="en-IE" sz="28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ga-IE" sz="2800" dirty="0" smtClean="0"/>
              <a:t>Thosaigh an bhean ag smaoineamh ar na dátaí.</a:t>
            </a:r>
          </a:p>
          <a:p>
            <a:r>
              <a:rPr lang="ga-IE" sz="2800" dirty="0" smtClean="0"/>
              <a:t>Ba chóir go mbeadh an leanbh ag bean an tsuirbhé cheana ach níor chuala sí uaithi fós.</a:t>
            </a:r>
          </a:p>
          <a:p>
            <a:r>
              <a:rPr lang="ga-IE" sz="2800" dirty="0" smtClean="0"/>
              <a:t>B’fhéidir </a:t>
            </a:r>
            <a:r>
              <a:rPr lang="ga-IE" sz="2800" dirty="0" smtClean="0"/>
              <a:t>g</a:t>
            </a:r>
            <a:r>
              <a:rPr lang="en-IE" sz="2800" dirty="0" err="1" smtClean="0"/>
              <a:t>ur</a:t>
            </a:r>
            <a:r>
              <a:rPr lang="en-IE" sz="2800" dirty="0" smtClean="0"/>
              <a:t> </a:t>
            </a:r>
            <a:r>
              <a:rPr lang="en-IE" sz="2800" dirty="0" err="1" smtClean="0"/>
              <a:t>inis</a:t>
            </a:r>
            <a:r>
              <a:rPr lang="ga-IE" sz="2800" dirty="0" smtClean="0"/>
              <a:t> </a:t>
            </a:r>
            <a:r>
              <a:rPr lang="ga-IE" sz="2800" dirty="0" smtClean="0"/>
              <a:t>bean an tsuirbhé </a:t>
            </a:r>
            <a:r>
              <a:rPr lang="ga-IE" sz="2800" dirty="0" smtClean="0"/>
              <a:t>bré</a:t>
            </a:r>
            <a:r>
              <a:rPr lang="en-IE" sz="2800" dirty="0" smtClean="0"/>
              <a:t>a</a:t>
            </a:r>
            <a:r>
              <a:rPr lang="ga-IE" sz="2800" dirty="0" smtClean="0"/>
              <a:t>g</a:t>
            </a:r>
            <a:r>
              <a:rPr lang="en-IE" sz="2800" dirty="0" smtClean="0"/>
              <a:t>a</a:t>
            </a:r>
            <a:r>
              <a:rPr lang="ga-IE" sz="2800" dirty="0" smtClean="0"/>
              <a:t> </a:t>
            </a:r>
            <a:r>
              <a:rPr lang="ga-IE" sz="2800" dirty="0" smtClean="0"/>
              <a:t>di</a:t>
            </a:r>
            <a:r>
              <a:rPr lang="en-IE" sz="2800" dirty="0" smtClean="0"/>
              <a:t> </a:t>
            </a:r>
            <a:r>
              <a:rPr lang="ga-IE" sz="2800" dirty="0" smtClean="0"/>
              <a:t>chun trua a fháil</a:t>
            </a:r>
          </a:p>
          <a:p>
            <a:r>
              <a:rPr lang="ga-IE" sz="2800" dirty="0" smtClean="0"/>
              <a:t>Bhí an bhean an-chrosta faoi na bréaga</a:t>
            </a:r>
            <a:r>
              <a:rPr lang="ga-IE" sz="2800" dirty="0" smtClean="0"/>
              <a:t>.</a:t>
            </a:r>
            <a:endParaRPr lang="en-IE" sz="2800" dirty="0" smtClean="0"/>
          </a:p>
          <a:p>
            <a:endParaRPr lang="ga-IE" sz="2800" dirty="0" smtClean="0"/>
          </a:p>
          <a:p>
            <a:r>
              <a:rPr lang="ga-IE" sz="2800" dirty="0" smtClean="0"/>
              <a:t>Bhí an fear agus an bhean sa bhaile le chéile.</a:t>
            </a:r>
          </a:p>
          <a:p>
            <a:r>
              <a:rPr lang="ga-IE" sz="2800" dirty="0" smtClean="0"/>
              <a:t>Bhí an leanbh ina chodladh sa phram.  Bhí Seán ina chodladh faoin bpáipéar.  Bhí an stéig ag díreo sa chistin agus an carr ag díluacháil sa gharáiste.</a:t>
            </a:r>
          </a:p>
          <a:p>
            <a:r>
              <a:rPr lang="ga-IE" sz="2800" dirty="0" smtClean="0"/>
              <a:t>Dúirt sí go raibh sí sásta. Ní raibh suim aige sa scéal a thuilleadh.</a:t>
            </a:r>
            <a:endParaRPr lang="ga-IE"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man1.jpg"/>
          <p:cNvPicPr>
            <a:picLocks noChangeAspect="1"/>
          </p:cNvPicPr>
          <p:nvPr/>
        </p:nvPicPr>
        <p:blipFill>
          <a:blip r:embed="rId2" cstate="print">
            <a:clrChange>
              <a:clrFrom>
                <a:srgbClr val="FFFEFF"/>
              </a:clrFrom>
              <a:clrTo>
                <a:srgbClr val="FFFEFF">
                  <a:alpha val="0"/>
                </a:srgbClr>
              </a:clrTo>
            </a:clrChange>
          </a:blip>
          <a:srcRect l="27272" r="36364" b="77273"/>
          <a:stretch>
            <a:fillRect/>
          </a:stretch>
        </p:blipFill>
        <p:spPr>
          <a:xfrm rot="543178">
            <a:off x="4724400" y="3886200"/>
            <a:ext cx="609600" cy="609600"/>
          </a:xfrm>
          <a:prstGeom prst="rect">
            <a:avLst/>
          </a:prstGeom>
        </p:spPr>
      </p:pic>
      <p:sp>
        <p:nvSpPr>
          <p:cNvPr id="4" name="TextBox 3"/>
          <p:cNvSpPr txBox="1"/>
          <p:nvPr/>
        </p:nvSpPr>
        <p:spPr>
          <a:xfrm>
            <a:off x="3810000" y="2819400"/>
            <a:ext cx="1066800" cy="923330"/>
          </a:xfrm>
          <a:prstGeom prst="rect">
            <a:avLst/>
          </a:prstGeom>
          <a:noFill/>
        </p:spPr>
        <p:txBody>
          <a:bodyPr wrap="square" rtlCol="0">
            <a:spAutoFit/>
          </a:bodyPr>
          <a:lstStyle/>
          <a:p>
            <a:r>
              <a:rPr lang="en-IE" sz="5400" b="1" dirty="0" err="1" smtClean="0">
                <a:solidFill>
                  <a:srgbClr val="FF0000"/>
                </a:solidFill>
              </a:rPr>
              <a:t>Dís</a:t>
            </a:r>
            <a:endParaRPr lang="en-IE" sz="5400" b="1" dirty="0">
              <a:solidFill>
                <a:srgbClr val="FF0000"/>
              </a:solidFill>
            </a:endParaRPr>
          </a:p>
        </p:txBody>
      </p:sp>
      <p:pic>
        <p:nvPicPr>
          <p:cNvPr id="5" name="Picture 4" descr="woman2.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657600" y="1524000"/>
            <a:ext cx="914399" cy="1463038"/>
          </a:xfrm>
          <a:prstGeom prst="rect">
            <a:avLst/>
          </a:prstGeom>
        </p:spPr>
      </p:pic>
      <p:pic>
        <p:nvPicPr>
          <p:cNvPr id="6" name="Picture 5" descr="man1.jpg"/>
          <p:cNvPicPr>
            <a:picLocks noChangeAspect="1"/>
          </p:cNvPicPr>
          <p:nvPr/>
        </p:nvPicPr>
        <p:blipFill>
          <a:blip r:embed="rId2" cstate="print">
            <a:clrChange>
              <a:clrFrom>
                <a:srgbClr val="FFFEFF"/>
              </a:clrFrom>
              <a:clrTo>
                <a:srgbClr val="FFFEFF">
                  <a:alpha val="0"/>
                </a:srgbClr>
              </a:clrTo>
            </a:clrChange>
          </a:blip>
          <a:stretch>
            <a:fillRect/>
          </a:stretch>
        </p:blipFill>
        <p:spPr>
          <a:xfrm>
            <a:off x="4343400" y="1524000"/>
            <a:ext cx="914400" cy="1463040"/>
          </a:xfrm>
          <a:prstGeom prst="rect">
            <a:avLst/>
          </a:prstGeom>
        </p:spPr>
      </p:pic>
      <p:pic>
        <p:nvPicPr>
          <p:cNvPr id="8" name="Picture 7" descr="pram.jpg"/>
          <p:cNvPicPr>
            <a:picLocks noChangeAspect="1"/>
          </p:cNvPicPr>
          <p:nvPr/>
        </p:nvPicPr>
        <p:blipFill>
          <a:blip r:embed="rId4" cstate="print"/>
          <a:stretch>
            <a:fillRect/>
          </a:stretch>
        </p:blipFill>
        <p:spPr>
          <a:xfrm>
            <a:off x="2819400" y="228600"/>
            <a:ext cx="838200" cy="774424"/>
          </a:xfrm>
          <a:prstGeom prst="rect">
            <a:avLst/>
          </a:prstGeom>
        </p:spPr>
      </p:pic>
      <p:pic>
        <p:nvPicPr>
          <p:cNvPr id="9" name="Picture 8" descr="frozen steak.jpg"/>
          <p:cNvPicPr>
            <a:picLocks noChangeAspect="1"/>
          </p:cNvPicPr>
          <p:nvPr/>
        </p:nvPicPr>
        <p:blipFill>
          <a:blip r:embed="rId5" cstate="print"/>
          <a:stretch>
            <a:fillRect/>
          </a:stretch>
        </p:blipFill>
        <p:spPr>
          <a:xfrm rot="12086924">
            <a:off x="3906588" y="96589"/>
            <a:ext cx="651714" cy="651714"/>
          </a:xfrm>
          <a:prstGeom prst="rect">
            <a:avLst/>
          </a:prstGeom>
        </p:spPr>
      </p:pic>
      <p:pic>
        <p:nvPicPr>
          <p:cNvPr id="10" name="Picture 9" descr="car.jpg"/>
          <p:cNvPicPr>
            <a:picLocks noChangeAspect="1"/>
          </p:cNvPicPr>
          <p:nvPr/>
        </p:nvPicPr>
        <p:blipFill>
          <a:blip r:embed="rId6" cstate="print"/>
          <a:stretch>
            <a:fillRect/>
          </a:stretch>
        </p:blipFill>
        <p:spPr>
          <a:xfrm>
            <a:off x="4800600" y="304800"/>
            <a:ext cx="1143000" cy="836023"/>
          </a:xfrm>
          <a:prstGeom prst="rect">
            <a:avLst/>
          </a:prstGeom>
        </p:spPr>
      </p:pic>
      <p:pic>
        <p:nvPicPr>
          <p:cNvPr id="11" name="Picture 10" descr="defrost.jpg"/>
          <p:cNvPicPr>
            <a:picLocks noChangeAspect="1"/>
          </p:cNvPicPr>
          <p:nvPr/>
        </p:nvPicPr>
        <p:blipFill>
          <a:blip r:embed="rId7" cstate="print"/>
          <a:stretch>
            <a:fillRect/>
          </a:stretch>
        </p:blipFill>
        <p:spPr>
          <a:xfrm>
            <a:off x="4038600" y="685800"/>
            <a:ext cx="485775" cy="323850"/>
          </a:xfrm>
          <a:prstGeom prst="rect">
            <a:avLst/>
          </a:prstGeom>
        </p:spPr>
      </p:pic>
      <p:pic>
        <p:nvPicPr>
          <p:cNvPr id="12" name="Picture 11" descr="sad bride.jpg"/>
          <p:cNvPicPr>
            <a:picLocks noChangeAspect="1"/>
          </p:cNvPicPr>
          <p:nvPr/>
        </p:nvPicPr>
        <p:blipFill>
          <a:blip r:embed="rId8" cstate="print"/>
          <a:stretch>
            <a:fillRect/>
          </a:stretch>
        </p:blipFill>
        <p:spPr>
          <a:xfrm>
            <a:off x="7772400" y="1447800"/>
            <a:ext cx="761999" cy="761999"/>
          </a:xfrm>
          <a:prstGeom prst="rect">
            <a:avLst/>
          </a:prstGeom>
        </p:spPr>
      </p:pic>
      <p:pic>
        <p:nvPicPr>
          <p:cNvPr id="13" name="Picture 12" descr="happy bride.jpg"/>
          <p:cNvPicPr>
            <a:picLocks noChangeAspect="1"/>
          </p:cNvPicPr>
          <p:nvPr/>
        </p:nvPicPr>
        <p:blipFill>
          <a:blip r:embed="rId9" cstate="print"/>
          <a:stretch>
            <a:fillRect/>
          </a:stretch>
        </p:blipFill>
        <p:spPr>
          <a:xfrm>
            <a:off x="7315200" y="2438400"/>
            <a:ext cx="914400" cy="924674"/>
          </a:xfrm>
          <a:prstGeom prst="rect">
            <a:avLst/>
          </a:prstGeom>
        </p:spPr>
      </p:pic>
      <p:pic>
        <p:nvPicPr>
          <p:cNvPr id="15" name="Picture 14" descr="survey1.jpg"/>
          <p:cNvPicPr>
            <a:picLocks noChangeAspect="1"/>
          </p:cNvPicPr>
          <p:nvPr/>
        </p:nvPicPr>
        <p:blipFill>
          <a:blip r:embed="rId10" cstate="print"/>
          <a:stretch>
            <a:fillRect/>
          </a:stretch>
        </p:blipFill>
        <p:spPr>
          <a:xfrm rot="5400000">
            <a:off x="5829190" y="2248010"/>
            <a:ext cx="1108900" cy="880080"/>
          </a:xfrm>
          <a:prstGeom prst="rect">
            <a:avLst/>
          </a:prstGeom>
        </p:spPr>
      </p:pic>
      <p:pic>
        <p:nvPicPr>
          <p:cNvPr id="17" name="Picture 16" descr="happy bride.jpg"/>
          <p:cNvPicPr>
            <a:picLocks noChangeAspect="1"/>
          </p:cNvPicPr>
          <p:nvPr/>
        </p:nvPicPr>
        <p:blipFill>
          <a:blip r:embed="rId9" cstate="print">
            <a:clrChange>
              <a:clrFrom>
                <a:srgbClr val="FEFEFE"/>
              </a:clrFrom>
              <a:clrTo>
                <a:srgbClr val="FEFEFE">
                  <a:alpha val="0"/>
                </a:srgbClr>
              </a:clrTo>
            </a:clrChange>
          </a:blip>
          <a:stretch>
            <a:fillRect/>
          </a:stretch>
        </p:blipFill>
        <p:spPr>
          <a:xfrm>
            <a:off x="8229600" y="2362200"/>
            <a:ext cx="914400" cy="924674"/>
          </a:xfrm>
          <a:prstGeom prst="rect">
            <a:avLst/>
          </a:prstGeom>
        </p:spPr>
      </p:pic>
      <p:pic>
        <p:nvPicPr>
          <p:cNvPr id="16" name="Picture 15" descr="happy bride.jpg"/>
          <p:cNvPicPr>
            <a:picLocks noChangeAspect="1"/>
          </p:cNvPicPr>
          <p:nvPr/>
        </p:nvPicPr>
        <p:blipFill>
          <a:blip r:embed="rId9" cstate="print">
            <a:clrChange>
              <a:clrFrom>
                <a:srgbClr val="FFFFFF"/>
              </a:clrFrom>
              <a:clrTo>
                <a:srgbClr val="FFFFFF">
                  <a:alpha val="0"/>
                </a:srgbClr>
              </a:clrTo>
            </a:clrChange>
          </a:blip>
          <a:stretch>
            <a:fillRect/>
          </a:stretch>
        </p:blipFill>
        <p:spPr>
          <a:xfrm>
            <a:off x="7772400" y="2819400"/>
            <a:ext cx="914400" cy="924674"/>
          </a:xfrm>
          <a:prstGeom prst="rect">
            <a:avLst/>
          </a:prstGeom>
        </p:spPr>
      </p:pic>
      <p:sp>
        <p:nvSpPr>
          <p:cNvPr id="18" name="Rectangle 17"/>
          <p:cNvSpPr/>
          <p:nvPr/>
        </p:nvSpPr>
        <p:spPr>
          <a:xfrm>
            <a:off x="8610600" y="1447800"/>
            <a:ext cx="304800" cy="646331"/>
          </a:xfrm>
          <a:prstGeom prst="rect">
            <a:avLst/>
          </a:prstGeom>
        </p:spPr>
        <p:txBody>
          <a:bodyPr wrap="square">
            <a:spAutoFit/>
          </a:bodyPr>
          <a:lstStyle/>
          <a:p>
            <a:r>
              <a:rPr lang="en-IE" b="1" u="sng" dirty="0" smtClean="0"/>
              <a:t>1</a:t>
            </a:r>
          </a:p>
          <a:p>
            <a:r>
              <a:rPr lang="en-IE" b="1" dirty="0" smtClean="0"/>
              <a:t>4</a:t>
            </a:r>
            <a:endParaRPr lang="en-IE" b="1" dirty="0"/>
          </a:p>
        </p:txBody>
      </p:sp>
      <p:pic>
        <p:nvPicPr>
          <p:cNvPr id="19" name="Picture 18" descr="man1.jpg"/>
          <p:cNvPicPr>
            <a:picLocks noChangeAspect="1"/>
          </p:cNvPicPr>
          <p:nvPr/>
        </p:nvPicPr>
        <p:blipFill>
          <a:blip r:embed="rId2" cstate="print">
            <a:clrChange>
              <a:clrFrom>
                <a:srgbClr val="FFFEFF"/>
              </a:clrFrom>
              <a:clrTo>
                <a:srgbClr val="FFFEFF">
                  <a:alpha val="0"/>
                </a:srgbClr>
              </a:clrTo>
            </a:clrChange>
          </a:blip>
          <a:srcRect l="27272" r="36364" b="77273"/>
          <a:stretch>
            <a:fillRect/>
          </a:stretch>
        </p:blipFill>
        <p:spPr>
          <a:xfrm rot="793546">
            <a:off x="5471851" y="3871649"/>
            <a:ext cx="609600" cy="609600"/>
          </a:xfrm>
          <a:prstGeom prst="rect">
            <a:avLst/>
          </a:prstGeom>
        </p:spPr>
      </p:pic>
      <p:sp>
        <p:nvSpPr>
          <p:cNvPr id="22" name="Oval Callout 21"/>
          <p:cNvSpPr/>
          <p:nvPr/>
        </p:nvSpPr>
        <p:spPr>
          <a:xfrm>
            <a:off x="5943600" y="3657600"/>
            <a:ext cx="685800" cy="381000"/>
          </a:xfrm>
          <a:prstGeom prst="wedgeEllipseCallout">
            <a:avLst>
              <a:gd name="adj1" fmla="val -41490"/>
              <a:gd name="adj2" fmla="val 8616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TextBox 22"/>
          <p:cNvSpPr txBox="1"/>
          <p:nvPr/>
        </p:nvSpPr>
        <p:spPr>
          <a:xfrm>
            <a:off x="6019800" y="3657600"/>
            <a:ext cx="535724" cy="369332"/>
          </a:xfrm>
          <a:prstGeom prst="rect">
            <a:avLst/>
          </a:prstGeom>
          <a:noFill/>
        </p:spPr>
        <p:txBody>
          <a:bodyPr wrap="none" rtlCol="0">
            <a:spAutoFit/>
          </a:bodyPr>
          <a:lstStyle/>
          <a:p>
            <a:r>
              <a:rPr lang="en-IE" dirty="0" err="1" smtClean="0"/>
              <a:t>hu</a:t>
            </a:r>
            <a:r>
              <a:rPr lang="en-IE" dirty="0" smtClean="0"/>
              <a:t>?</a:t>
            </a:r>
            <a:endParaRPr lang="en-IE" dirty="0"/>
          </a:p>
        </p:txBody>
      </p:sp>
      <p:pic>
        <p:nvPicPr>
          <p:cNvPr id="24" name="Picture 23" descr="woman2.jpg"/>
          <p:cNvPicPr>
            <a:picLocks noChangeAspect="1"/>
          </p:cNvPicPr>
          <p:nvPr/>
        </p:nvPicPr>
        <p:blipFill>
          <a:blip r:embed="rId3" cstate="print">
            <a:clrChange>
              <a:clrFrom>
                <a:srgbClr val="FFFFFF"/>
              </a:clrFrom>
              <a:clrTo>
                <a:srgbClr val="FFFFFF">
                  <a:alpha val="0"/>
                </a:srgbClr>
              </a:clrTo>
            </a:clrChange>
          </a:blip>
          <a:stretch>
            <a:fillRect/>
          </a:stretch>
        </p:blipFill>
        <p:spPr>
          <a:xfrm>
            <a:off x="6934200" y="5562600"/>
            <a:ext cx="914399" cy="1463038"/>
          </a:xfrm>
          <a:prstGeom prst="rect">
            <a:avLst/>
          </a:prstGeom>
        </p:spPr>
      </p:pic>
      <p:pic>
        <p:nvPicPr>
          <p:cNvPr id="25" name="Picture 24" descr="man1.jpg"/>
          <p:cNvPicPr>
            <a:picLocks noChangeAspect="1"/>
          </p:cNvPicPr>
          <p:nvPr/>
        </p:nvPicPr>
        <p:blipFill>
          <a:blip r:embed="rId2" cstate="print">
            <a:clrChange>
              <a:clrFrom>
                <a:srgbClr val="FFFEFF"/>
              </a:clrFrom>
              <a:clrTo>
                <a:srgbClr val="FFFEFF">
                  <a:alpha val="0"/>
                </a:srgbClr>
              </a:clrTo>
            </a:clrChange>
          </a:blip>
          <a:stretch>
            <a:fillRect/>
          </a:stretch>
        </p:blipFill>
        <p:spPr>
          <a:xfrm>
            <a:off x="7696200" y="5562600"/>
            <a:ext cx="914400" cy="1463040"/>
          </a:xfrm>
          <a:prstGeom prst="rect">
            <a:avLst/>
          </a:prstGeom>
        </p:spPr>
      </p:pic>
      <p:sp>
        <p:nvSpPr>
          <p:cNvPr id="26" name="TextBox 25"/>
          <p:cNvSpPr txBox="1"/>
          <p:nvPr/>
        </p:nvSpPr>
        <p:spPr>
          <a:xfrm>
            <a:off x="8610600" y="5562600"/>
            <a:ext cx="381000" cy="584775"/>
          </a:xfrm>
          <a:prstGeom prst="rect">
            <a:avLst/>
          </a:prstGeom>
          <a:noFill/>
        </p:spPr>
        <p:txBody>
          <a:bodyPr wrap="square" rtlCol="0">
            <a:spAutoFit/>
          </a:bodyPr>
          <a:lstStyle/>
          <a:p>
            <a:r>
              <a:rPr lang="en-IE" sz="3200" b="1" dirty="0" smtClean="0">
                <a:solidFill>
                  <a:srgbClr val="FF0000"/>
                </a:solidFill>
              </a:rPr>
              <a:t>1</a:t>
            </a:r>
            <a:endParaRPr lang="en-IE" sz="3200" b="1" dirty="0">
              <a:solidFill>
                <a:srgbClr val="FF0000"/>
              </a:solidFill>
            </a:endParaRPr>
          </a:p>
        </p:txBody>
      </p:sp>
      <p:sp>
        <p:nvSpPr>
          <p:cNvPr id="27" name="TextBox 26"/>
          <p:cNvSpPr txBox="1"/>
          <p:nvPr/>
        </p:nvSpPr>
        <p:spPr>
          <a:xfrm>
            <a:off x="6477000" y="5715000"/>
            <a:ext cx="228600" cy="400110"/>
          </a:xfrm>
          <a:prstGeom prst="rect">
            <a:avLst/>
          </a:prstGeom>
          <a:noFill/>
        </p:spPr>
        <p:txBody>
          <a:bodyPr wrap="square" rtlCol="0">
            <a:spAutoFit/>
          </a:bodyPr>
          <a:lstStyle/>
          <a:p>
            <a:r>
              <a:rPr lang="en-IE" sz="2000" b="1" dirty="0" smtClean="0"/>
              <a:t>2</a:t>
            </a:r>
            <a:endParaRPr lang="en-IE" sz="2000" b="1" dirty="0"/>
          </a:p>
        </p:txBody>
      </p:sp>
      <p:sp>
        <p:nvSpPr>
          <p:cNvPr id="36" name="Down Arrow 35"/>
          <p:cNvSpPr/>
          <p:nvPr/>
        </p:nvSpPr>
        <p:spPr>
          <a:xfrm rot="2966760">
            <a:off x="8496793" y="5936073"/>
            <a:ext cx="151414" cy="37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Down Arrow 36"/>
          <p:cNvSpPr/>
          <p:nvPr/>
        </p:nvSpPr>
        <p:spPr>
          <a:xfrm rot="17734859">
            <a:off x="6947560" y="5755269"/>
            <a:ext cx="173289" cy="5121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8" name="Picture 37" descr="comp.jpg"/>
          <p:cNvPicPr>
            <a:picLocks noChangeAspect="1"/>
          </p:cNvPicPr>
          <p:nvPr/>
        </p:nvPicPr>
        <p:blipFill>
          <a:blip r:embed="rId11" cstate="print"/>
          <a:stretch>
            <a:fillRect/>
          </a:stretch>
        </p:blipFill>
        <p:spPr>
          <a:xfrm>
            <a:off x="5181600" y="5562600"/>
            <a:ext cx="990599" cy="1040355"/>
          </a:xfrm>
          <a:prstGeom prst="rect">
            <a:avLst/>
          </a:prstGeom>
        </p:spPr>
      </p:pic>
      <p:sp>
        <p:nvSpPr>
          <p:cNvPr id="39" name="Rectangle 38"/>
          <p:cNvSpPr/>
          <p:nvPr/>
        </p:nvSpPr>
        <p:spPr>
          <a:xfrm>
            <a:off x="5334000" y="5257800"/>
            <a:ext cx="889795" cy="338554"/>
          </a:xfrm>
          <a:prstGeom prst="rect">
            <a:avLst/>
          </a:prstGeom>
        </p:spPr>
        <p:txBody>
          <a:bodyPr wrap="none">
            <a:spAutoFit/>
          </a:bodyPr>
          <a:lstStyle/>
          <a:p>
            <a:r>
              <a:rPr lang="en-IE" sz="1600" b="1" dirty="0" err="1" smtClean="0"/>
              <a:t>staitistic</a:t>
            </a:r>
            <a:endParaRPr lang="en-IE" sz="1600" b="1" dirty="0"/>
          </a:p>
        </p:txBody>
      </p:sp>
      <p:pic>
        <p:nvPicPr>
          <p:cNvPr id="40" name="Picture 39" descr="survey.jpg"/>
          <p:cNvPicPr>
            <a:picLocks noChangeAspect="1"/>
          </p:cNvPicPr>
          <p:nvPr/>
        </p:nvPicPr>
        <p:blipFill>
          <a:blip r:embed="rId12" cstate="print"/>
          <a:stretch>
            <a:fillRect/>
          </a:stretch>
        </p:blipFill>
        <p:spPr>
          <a:xfrm>
            <a:off x="2895600" y="3810000"/>
            <a:ext cx="838200" cy="1001751"/>
          </a:xfrm>
          <a:prstGeom prst="rect">
            <a:avLst/>
          </a:prstGeom>
        </p:spPr>
      </p:pic>
      <p:pic>
        <p:nvPicPr>
          <p:cNvPr id="41" name="Picture 40" descr="money1.jpg"/>
          <p:cNvPicPr>
            <a:picLocks noChangeAspect="1"/>
          </p:cNvPicPr>
          <p:nvPr/>
        </p:nvPicPr>
        <p:blipFill>
          <a:blip r:embed="rId13" cstate="print"/>
          <a:stretch>
            <a:fillRect/>
          </a:stretch>
        </p:blipFill>
        <p:spPr>
          <a:xfrm>
            <a:off x="2133600" y="4648200"/>
            <a:ext cx="685799" cy="703886"/>
          </a:xfrm>
          <a:prstGeom prst="rect">
            <a:avLst/>
          </a:prstGeom>
        </p:spPr>
      </p:pic>
      <p:pic>
        <p:nvPicPr>
          <p:cNvPr id="42" name="Picture 41" descr="pregnant.jpg"/>
          <p:cNvPicPr>
            <a:picLocks noChangeAspect="1"/>
          </p:cNvPicPr>
          <p:nvPr/>
        </p:nvPicPr>
        <p:blipFill>
          <a:blip r:embed="rId14" cstate="print"/>
          <a:stretch>
            <a:fillRect/>
          </a:stretch>
        </p:blipFill>
        <p:spPr>
          <a:xfrm>
            <a:off x="1295400" y="5486400"/>
            <a:ext cx="1143000" cy="1117823"/>
          </a:xfrm>
          <a:prstGeom prst="rect">
            <a:avLst/>
          </a:prstGeom>
        </p:spPr>
      </p:pic>
      <p:pic>
        <p:nvPicPr>
          <p:cNvPr id="43" name="Picture 42" descr="coffee.jpg"/>
          <p:cNvPicPr>
            <a:picLocks noChangeAspect="1"/>
          </p:cNvPicPr>
          <p:nvPr/>
        </p:nvPicPr>
        <p:blipFill>
          <a:blip r:embed="rId15" cstate="print"/>
          <a:stretch>
            <a:fillRect/>
          </a:stretch>
        </p:blipFill>
        <p:spPr>
          <a:xfrm>
            <a:off x="2819400" y="5410200"/>
            <a:ext cx="1219199" cy="1171283"/>
          </a:xfrm>
          <a:prstGeom prst="rect">
            <a:avLst/>
          </a:prstGeom>
        </p:spPr>
      </p:pic>
      <p:pic>
        <p:nvPicPr>
          <p:cNvPr id="1026" name="Picture 2" descr="https://encrypted-tbn2.google.com/images?q=tbn:ANd9GcSbVTUemi1FaaACij0G4UDNJyKCqQd4DQa7JtLhnewCRlhrRD0C"/>
          <p:cNvPicPr>
            <a:picLocks noChangeAspect="1" noChangeArrowheads="1"/>
          </p:cNvPicPr>
          <p:nvPr/>
        </p:nvPicPr>
        <p:blipFill>
          <a:blip r:embed="rId16" cstate="print"/>
          <a:srcRect/>
          <a:stretch>
            <a:fillRect/>
          </a:stretch>
        </p:blipFill>
        <p:spPr bwMode="auto">
          <a:xfrm>
            <a:off x="838200" y="3886200"/>
            <a:ext cx="1066800" cy="1120384"/>
          </a:xfrm>
          <a:prstGeom prst="rect">
            <a:avLst/>
          </a:prstGeom>
          <a:noFill/>
        </p:spPr>
      </p:pic>
      <p:pic>
        <p:nvPicPr>
          <p:cNvPr id="45" name="Picture 44" descr="oven.jpg"/>
          <p:cNvPicPr>
            <a:picLocks noChangeAspect="1"/>
          </p:cNvPicPr>
          <p:nvPr/>
        </p:nvPicPr>
        <p:blipFill>
          <a:blip r:embed="rId17" cstate="print">
            <a:clrChange>
              <a:clrFrom>
                <a:srgbClr val="FFFFFF"/>
              </a:clrFrom>
              <a:clrTo>
                <a:srgbClr val="FFFFFF">
                  <a:alpha val="0"/>
                </a:srgbClr>
              </a:clrTo>
            </a:clrChange>
          </a:blip>
          <a:stretch>
            <a:fillRect/>
          </a:stretch>
        </p:blipFill>
        <p:spPr>
          <a:xfrm>
            <a:off x="228600" y="4800600"/>
            <a:ext cx="1066800" cy="1066800"/>
          </a:xfrm>
          <a:prstGeom prst="rect">
            <a:avLst/>
          </a:prstGeom>
        </p:spPr>
      </p:pic>
      <p:sp>
        <p:nvSpPr>
          <p:cNvPr id="46" name="Up Arrow 45"/>
          <p:cNvSpPr/>
          <p:nvPr/>
        </p:nvSpPr>
        <p:spPr>
          <a:xfrm rot="1182874">
            <a:off x="1075788" y="4902380"/>
            <a:ext cx="246869" cy="54795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47" name="Picture 46" descr="survey1.jpg"/>
          <p:cNvPicPr>
            <a:picLocks noChangeAspect="1"/>
          </p:cNvPicPr>
          <p:nvPr/>
        </p:nvPicPr>
        <p:blipFill>
          <a:blip r:embed="rId10" cstate="print"/>
          <a:stretch>
            <a:fillRect/>
          </a:stretch>
        </p:blipFill>
        <p:spPr>
          <a:xfrm rot="5400000">
            <a:off x="1866790" y="1181210"/>
            <a:ext cx="1108900" cy="880080"/>
          </a:xfrm>
          <a:prstGeom prst="rect">
            <a:avLst/>
          </a:prstGeom>
        </p:spPr>
      </p:pic>
      <p:pic>
        <p:nvPicPr>
          <p:cNvPr id="48" name="Picture 47" descr="survey.jpg"/>
          <p:cNvPicPr>
            <a:picLocks noChangeAspect="1"/>
          </p:cNvPicPr>
          <p:nvPr/>
        </p:nvPicPr>
        <p:blipFill>
          <a:blip r:embed="rId12" cstate="print"/>
          <a:stretch>
            <a:fillRect/>
          </a:stretch>
        </p:blipFill>
        <p:spPr>
          <a:xfrm>
            <a:off x="228600" y="685800"/>
            <a:ext cx="838200" cy="1001751"/>
          </a:xfrm>
          <a:prstGeom prst="rect">
            <a:avLst/>
          </a:prstGeom>
        </p:spPr>
      </p:pic>
      <p:sp>
        <p:nvSpPr>
          <p:cNvPr id="49" name="TextBox 48"/>
          <p:cNvSpPr txBox="1"/>
          <p:nvPr/>
        </p:nvSpPr>
        <p:spPr>
          <a:xfrm>
            <a:off x="990600" y="1600200"/>
            <a:ext cx="1219200" cy="461665"/>
          </a:xfrm>
          <a:prstGeom prst="rect">
            <a:avLst/>
          </a:prstGeom>
          <a:noFill/>
        </p:spPr>
        <p:txBody>
          <a:bodyPr wrap="square" rtlCol="0">
            <a:spAutoFit/>
          </a:bodyPr>
          <a:lstStyle/>
          <a:p>
            <a:r>
              <a:rPr lang="en-IE" sz="2400" b="1" dirty="0" err="1" smtClean="0"/>
              <a:t>bréaga</a:t>
            </a:r>
            <a:endParaRPr lang="en-IE" sz="2400" b="1" dirty="0"/>
          </a:p>
        </p:txBody>
      </p:sp>
      <p:cxnSp>
        <p:nvCxnSpPr>
          <p:cNvPr id="53" name="Straight Connector 52"/>
          <p:cNvCxnSpPr/>
          <p:nvPr/>
        </p:nvCxnSpPr>
        <p:spPr>
          <a:xfrm flipV="1">
            <a:off x="4343400" y="11430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4343400" y="25146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6" idx="3"/>
          </p:cNvCxnSpPr>
          <p:nvPr/>
        </p:nvCxnSpPr>
        <p:spPr>
          <a:xfrm>
            <a:off x="5257800" y="2255520"/>
            <a:ext cx="609600" cy="10668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6934200" y="2133600"/>
            <a:ext cx="685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029200" y="3124200"/>
            <a:ext cx="3810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flipV="1">
            <a:off x="6781800" y="4953000"/>
            <a:ext cx="9144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24" idx="1"/>
          </p:cNvCxnSpPr>
          <p:nvPr/>
        </p:nvCxnSpPr>
        <p:spPr>
          <a:xfrm flipH="1">
            <a:off x="6248400" y="6294119"/>
            <a:ext cx="685800" cy="30481"/>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4" idx="2"/>
          </p:cNvCxnSpPr>
          <p:nvPr/>
        </p:nvCxnSpPr>
        <p:spPr>
          <a:xfrm flipH="1">
            <a:off x="3810000" y="3742730"/>
            <a:ext cx="533400" cy="37207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43" idx="0"/>
          </p:cNvCxnSpPr>
          <p:nvPr/>
        </p:nvCxnSpPr>
        <p:spPr>
          <a:xfrm>
            <a:off x="3352800" y="4876800"/>
            <a:ext cx="762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41" idx="3"/>
          </p:cNvCxnSpPr>
          <p:nvPr/>
        </p:nvCxnSpPr>
        <p:spPr>
          <a:xfrm flipH="1">
            <a:off x="2819399" y="4800600"/>
            <a:ext cx="228601" cy="199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41" idx="2"/>
          </p:cNvCxnSpPr>
          <p:nvPr/>
        </p:nvCxnSpPr>
        <p:spPr>
          <a:xfrm flipH="1">
            <a:off x="2133600" y="5352086"/>
            <a:ext cx="342900" cy="362914"/>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1143000" y="5638800"/>
            <a:ext cx="457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3200400" y="2514600"/>
            <a:ext cx="457200" cy="457200"/>
          </a:xfrm>
          <a:prstGeom prst="line">
            <a:avLst/>
          </a:prstGeom>
        </p:spPr>
        <p:style>
          <a:lnRef idx="1">
            <a:schemeClr val="accent1"/>
          </a:lnRef>
          <a:fillRef idx="0">
            <a:schemeClr val="accent1"/>
          </a:fillRef>
          <a:effectRef idx="0">
            <a:schemeClr val="accent1"/>
          </a:effectRef>
          <a:fontRef idx="minor">
            <a:schemeClr val="tx1"/>
          </a:fontRef>
        </p:style>
      </p:cxnSp>
      <p:pic>
        <p:nvPicPr>
          <p:cNvPr id="1028" name="Picture 4" descr="https://encrypted-tbn1.google.com/images?q=tbn:ANd9GcR2eVuNXZbx4XWFHL_fBbmueledMzUfyBc1AxRA5YYNuNwt8rKVGg"/>
          <p:cNvPicPr>
            <a:picLocks noChangeAspect="1" noChangeArrowheads="1"/>
          </p:cNvPicPr>
          <p:nvPr/>
        </p:nvPicPr>
        <p:blipFill>
          <a:blip r:embed="rId18" cstate="print"/>
          <a:srcRect/>
          <a:stretch>
            <a:fillRect/>
          </a:stretch>
        </p:blipFill>
        <p:spPr bwMode="auto">
          <a:xfrm>
            <a:off x="152400" y="2362200"/>
            <a:ext cx="1600200" cy="1425389"/>
          </a:xfrm>
          <a:prstGeom prst="rect">
            <a:avLst/>
          </a:prstGeom>
          <a:noFill/>
        </p:spPr>
      </p:pic>
      <p:sp>
        <p:nvSpPr>
          <p:cNvPr id="86" name="TextBox 85"/>
          <p:cNvSpPr txBox="1"/>
          <p:nvPr/>
        </p:nvSpPr>
        <p:spPr>
          <a:xfrm>
            <a:off x="1905000" y="2590800"/>
            <a:ext cx="1524000" cy="707886"/>
          </a:xfrm>
          <a:prstGeom prst="rect">
            <a:avLst/>
          </a:prstGeom>
          <a:noFill/>
        </p:spPr>
        <p:txBody>
          <a:bodyPr wrap="square" rtlCol="0">
            <a:spAutoFit/>
          </a:bodyPr>
          <a:lstStyle/>
          <a:p>
            <a:r>
              <a:rPr lang="en-IE" sz="2000" b="1" dirty="0" err="1" smtClean="0"/>
              <a:t>gan</a:t>
            </a:r>
            <a:r>
              <a:rPr lang="en-IE" sz="2000" b="1" dirty="0" smtClean="0"/>
              <a:t> </a:t>
            </a:r>
            <a:r>
              <a:rPr lang="en-IE" sz="2000" b="1" dirty="0" err="1" smtClean="0"/>
              <a:t>chlann</a:t>
            </a:r>
            <a:r>
              <a:rPr lang="en-IE" sz="2000" b="1" dirty="0" smtClean="0"/>
              <a:t>= </a:t>
            </a:r>
            <a:r>
              <a:rPr lang="en-IE" sz="2000" b="1" dirty="0" err="1" smtClean="0"/>
              <a:t>gan</a:t>
            </a:r>
            <a:r>
              <a:rPr lang="en-IE" sz="2000" b="1" dirty="0" smtClean="0"/>
              <a:t> </a:t>
            </a:r>
            <a:r>
              <a:rPr lang="en-IE" sz="2000" b="1" dirty="0" err="1" smtClean="0"/>
              <a:t>stádas</a:t>
            </a:r>
            <a:endParaRPr lang="en-IE" sz="2000" b="1" dirty="0"/>
          </a:p>
        </p:txBody>
      </p:sp>
      <p:cxnSp>
        <p:nvCxnSpPr>
          <p:cNvPr id="88" name="Straight Connector 87"/>
          <p:cNvCxnSpPr/>
          <p:nvPr/>
        </p:nvCxnSpPr>
        <p:spPr>
          <a:xfrm flipH="1" flipV="1">
            <a:off x="3048000" y="1828800"/>
            <a:ext cx="609600" cy="228600"/>
          </a:xfrm>
          <a:prstGeom prst="line">
            <a:avLst/>
          </a:prstGeom>
        </p:spPr>
        <p:style>
          <a:lnRef idx="1">
            <a:schemeClr val="accent1"/>
          </a:lnRef>
          <a:fillRef idx="0">
            <a:schemeClr val="accent1"/>
          </a:fillRef>
          <a:effectRef idx="0">
            <a:schemeClr val="accent1"/>
          </a:effectRef>
          <a:fontRef idx="minor">
            <a:schemeClr val="tx1"/>
          </a:fontRef>
        </p:style>
      </p:cxnSp>
      <p:pic>
        <p:nvPicPr>
          <p:cNvPr id="20" name="Picture 19" descr="3monkeys1.jpg"/>
          <p:cNvPicPr>
            <a:picLocks noChangeAspect="1"/>
          </p:cNvPicPr>
          <p:nvPr/>
        </p:nvPicPr>
        <p:blipFill>
          <a:blip r:embed="rId19" cstate="print">
            <a:clrChange>
              <a:clrFrom>
                <a:srgbClr val="FEFEFE"/>
              </a:clrFrom>
              <a:clrTo>
                <a:srgbClr val="FEFEFE">
                  <a:alpha val="0"/>
                </a:srgbClr>
              </a:clrTo>
            </a:clrChange>
          </a:blip>
          <a:stretch>
            <a:fillRect/>
          </a:stretch>
        </p:blipFill>
        <p:spPr>
          <a:xfrm>
            <a:off x="4572000" y="3886200"/>
            <a:ext cx="2438399" cy="121153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TotalTime>
  <Words>542</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76</cp:revision>
  <dcterms:created xsi:type="dcterms:W3CDTF">2006-08-16T00:00:00Z</dcterms:created>
  <dcterms:modified xsi:type="dcterms:W3CDTF">2012-05-02T21:26:26Z</dcterms:modified>
</cp:coreProperties>
</file>